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3" r:id="rId1"/>
  </p:sldMasterIdLst>
  <p:notesMasterIdLst>
    <p:notesMasterId r:id="rId62"/>
  </p:notesMasterIdLst>
  <p:handoutMasterIdLst>
    <p:handoutMasterId r:id="rId63"/>
  </p:handoutMasterIdLst>
  <p:sldIdLst>
    <p:sldId id="1015" r:id="rId2"/>
    <p:sldId id="1189" r:id="rId3"/>
    <p:sldId id="475" r:id="rId4"/>
    <p:sldId id="1221" r:id="rId5"/>
    <p:sldId id="1143" r:id="rId6"/>
    <p:sldId id="1144" r:id="rId7"/>
    <p:sldId id="1145" r:id="rId8"/>
    <p:sldId id="1191" r:id="rId9"/>
    <p:sldId id="1192" r:id="rId10"/>
    <p:sldId id="1193" r:id="rId11"/>
    <p:sldId id="1194" r:id="rId12"/>
    <p:sldId id="1195" r:id="rId13"/>
    <p:sldId id="1196" r:id="rId14"/>
    <p:sldId id="1197" r:id="rId15"/>
    <p:sldId id="1198" r:id="rId16"/>
    <p:sldId id="1154" r:id="rId17"/>
    <p:sldId id="1155" r:id="rId18"/>
    <p:sldId id="1199" r:id="rId19"/>
    <p:sldId id="1204" r:id="rId20"/>
    <p:sldId id="1157" r:id="rId21"/>
    <p:sldId id="1158" r:id="rId22"/>
    <p:sldId id="1200" r:id="rId23"/>
    <p:sldId id="1160" r:id="rId24"/>
    <p:sldId id="1161" r:id="rId25"/>
    <p:sldId id="1206" r:id="rId26"/>
    <p:sldId id="1207" r:id="rId27"/>
    <p:sldId id="1208" r:id="rId28"/>
    <p:sldId id="1209" r:id="rId29"/>
    <p:sldId id="1222" r:id="rId30"/>
    <p:sldId id="1212" r:id="rId31"/>
    <p:sldId id="1162" r:id="rId32"/>
    <p:sldId id="1190" r:id="rId33"/>
    <p:sldId id="1201" r:id="rId34"/>
    <p:sldId id="1164" r:id="rId35"/>
    <p:sldId id="1213" r:id="rId36"/>
    <p:sldId id="1214" r:id="rId37"/>
    <p:sldId id="1215" r:id="rId38"/>
    <p:sldId id="1216" r:id="rId39"/>
    <p:sldId id="1217" r:id="rId40"/>
    <p:sldId id="1218" r:id="rId41"/>
    <p:sldId id="1219" r:id="rId42"/>
    <p:sldId id="1223" r:id="rId43"/>
    <p:sldId id="1165" r:id="rId44"/>
    <p:sldId id="1166" r:id="rId45"/>
    <p:sldId id="1167" r:id="rId46"/>
    <p:sldId id="1168" r:id="rId47"/>
    <p:sldId id="1169" r:id="rId48"/>
    <p:sldId id="1203" r:id="rId49"/>
    <p:sldId id="1224" r:id="rId50"/>
    <p:sldId id="1225" r:id="rId51"/>
    <p:sldId id="1170" r:id="rId52"/>
    <p:sldId id="1171" r:id="rId53"/>
    <p:sldId id="1202" r:id="rId54"/>
    <p:sldId id="1173" r:id="rId55"/>
    <p:sldId id="1174" r:id="rId56"/>
    <p:sldId id="1175" r:id="rId57"/>
    <p:sldId id="1187" r:id="rId58"/>
    <p:sldId id="1188" r:id="rId59"/>
    <p:sldId id="1177" r:id="rId60"/>
    <p:sldId id="1220" r:id="rId61"/>
  </p:sldIdLst>
  <p:sldSz cx="9144000" cy="6858000" type="screen4x3"/>
  <p:notesSz cx="6858000" cy="92964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30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30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30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30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30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30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sz="30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sz="30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sz="30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DDDDD"/>
    <a:srgbClr val="FF5050"/>
    <a:srgbClr val="66FF33"/>
    <a:srgbClr val="996633"/>
    <a:srgbClr val="3333FF"/>
    <a:srgbClr val="FF3300"/>
    <a:srgbClr val="339933"/>
    <a:srgbClr val="33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470" autoAdjust="0"/>
    <p:restoredTop sz="86856" autoAdjust="0"/>
  </p:normalViewPr>
  <p:slideViewPr>
    <p:cSldViewPr>
      <p:cViewPr varScale="1">
        <p:scale>
          <a:sx n="58" d="100"/>
          <a:sy n="58" d="100"/>
        </p:scale>
        <p:origin x="1676" y="3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105" d="100"/>
          <a:sy n="105" d="100"/>
        </p:scale>
        <p:origin x="-1440" y="-72"/>
      </p:cViewPr>
      <p:guideLst>
        <p:guide orient="horz" pos="2928"/>
        <p:guide pos="2160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296" tIns="46148" rIns="92296" bIns="46148" numCol="1" anchor="t" anchorCtr="0" compatLnSpc="1">
            <a:prstTxWarp prst="textNoShape">
              <a:avLst/>
            </a:prstTxWarp>
          </a:bodyPr>
          <a:lstStyle>
            <a:lvl1pPr defTabSz="923925" eaLnBrk="1" hangingPunct="1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1300">
                <a:latin typeface="Arial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0547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296" tIns="46148" rIns="92296" bIns="46148" numCol="1" anchor="t" anchorCtr="0" compatLnSpc="1">
            <a:prstTxWarp prst="textNoShape">
              <a:avLst/>
            </a:prstTxWarp>
          </a:bodyPr>
          <a:lstStyle>
            <a:lvl1pPr algn="r" defTabSz="923925" eaLnBrk="1" hangingPunct="1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130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547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32850"/>
            <a:ext cx="2971800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296" tIns="46148" rIns="92296" bIns="46148" numCol="1" anchor="b" anchorCtr="0" compatLnSpc="1">
            <a:prstTxWarp prst="textNoShape">
              <a:avLst/>
            </a:prstTxWarp>
          </a:bodyPr>
          <a:lstStyle>
            <a:lvl1pPr defTabSz="923925" eaLnBrk="1" hangingPunct="1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130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547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832850"/>
            <a:ext cx="2971800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296" tIns="46148" rIns="92296" bIns="46148" numCol="1" anchor="b" anchorCtr="0" compatLnSpc="1">
            <a:prstTxWarp prst="textNoShape">
              <a:avLst/>
            </a:prstTxWarp>
          </a:bodyPr>
          <a:lstStyle>
            <a:lvl1pPr algn="r" defTabSz="923925" eaLnBrk="1" hangingPunct="1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1300"/>
            </a:lvl1pPr>
          </a:lstStyle>
          <a:p>
            <a:pPr>
              <a:defRPr/>
            </a:pPr>
            <a:fld id="{EE587E8D-EA17-4B51-8BCF-518AA5AE5A46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681557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296" tIns="46148" rIns="92296" bIns="46148" numCol="1" anchor="t" anchorCtr="0" compatLnSpc="1">
            <a:prstTxWarp prst="textNoShape">
              <a:avLst/>
            </a:prstTxWarp>
          </a:bodyPr>
          <a:lstStyle>
            <a:lvl1pPr defTabSz="923925" eaLnBrk="1" hangingPunct="1">
              <a:spcBef>
                <a:spcPct val="0"/>
              </a:spcBef>
              <a:buClrTx/>
              <a:buSzTx/>
              <a:buFontTx/>
              <a:buNone/>
              <a:defRPr sz="1300">
                <a:latin typeface="Arial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296" tIns="46148" rIns="92296" bIns="46148" numCol="1" anchor="t" anchorCtr="0" compatLnSpc="1">
            <a:prstTxWarp prst="textNoShape">
              <a:avLst/>
            </a:prstTxWarp>
          </a:bodyPr>
          <a:lstStyle>
            <a:lvl1pPr algn="r" defTabSz="923925" eaLnBrk="1" hangingPunct="1">
              <a:spcBef>
                <a:spcPct val="0"/>
              </a:spcBef>
              <a:buClrTx/>
              <a:buSzTx/>
              <a:buFontTx/>
              <a:buNone/>
              <a:defRPr sz="130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06488" y="698500"/>
            <a:ext cx="4648200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53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416425"/>
            <a:ext cx="5486400" cy="418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296" tIns="46148" rIns="92296" bIns="4614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noProof="0"/>
              <a:t>Click to edit Master text styles</a:t>
            </a:r>
          </a:p>
          <a:p>
            <a:pPr lvl="1"/>
            <a:r>
              <a:rPr lang="en-US" altLang="zh-CN" noProof="0"/>
              <a:t>Second level</a:t>
            </a:r>
          </a:p>
          <a:p>
            <a:pPr lvl="2"/>
            <a:r>
              <a:rPr lang="en-US" altLang="zh-CN" noProof="0"/>
              <a:t>Third level</a:t>
            </a:r>
          </a:p>
          <a:p>
            <a:pPr lvl="3"/>
            <a:r>
              <a:rPr lang="en-US" altLang="zh-CN" noProof="0"/>
              <a:t>Fourth level</a:t>
            </a:r>
          </a:p>
          <a:p>
            <a:pPr lvl="4"/>
            <a:r>
              <a:rPr lang="en-US" altLang="zh-CN" noProof="0"/>
              <a:t>Fifth level</a:t>
            </a:r>
          </a:p>
        </p:txBody>
      </p:sp>
      <p:sp>
        <p:nvSpPr>
          <p:cNvPr id="2253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31263"/>
            <a:ext cx="2971800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296" tIns="46148" rIns="92296" bIns="46148" numCol="1" anchor="b" anchorCtr="0" compatLnSpc="1">
            <a:prstTxWarp prst="textNoShape">
              <a:avLst/>
            </a:prstTxWarp>
          </a:bodyPr>
          <a:lstStyle>
            <a:lvl1pPr defTabSz="923925" eaLnBrk="1" hangingPunct="1">
              <a:spcBef>
                <a:spcPct val="0"/>
              </a:spcBef>
              <a:buClrTx/>
              <a:buSzTx/>
              <a:buFontTx/>
              <a:buNone/>
              <a:defRPr sz="130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253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831263"/>
            <a:ext cx="2971800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296" tIns="46148" rIns="92296" bIns="46148" numCol="1" anchor="b" anchorCtr="0" compatLnSpc="1">
            <a:prstTxWarp prst="textNoShape">
              <a:avLst/>
            </a:prstTxWarp>
          </a:bodyPr>
          <a:lstStyle>
            <a:lvl1pPr algn="r" defTabSz="923925" eaLnBrk="1" hangingPunct="1">
              <a:spcBef>
                <a:spcPct val="0"/>
              </a:spcBef>
              <a:buClrTx/>
              <a:buSzTx/>
              <a:buFontTx/>
              <a:buNone/>
              <a:defRPr sz="1300"/>
            </a:lvl1pPr>
          </a:lstStyle>
          <a:p>
            <a:pPr>
              <a:defRPr/>
            </a:pPr>
            <a:fld id="{B3555ADC-EA30-4CB6-A27A-C7945BD79685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3514189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2392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2392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2392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2392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239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239D8190-6C65-4F54-B44E-F052341032CB}" type="slidenum">
              <a:rPr lang="zh-CN" altLang="en-US" sz="1300" smtClean="0"/>
              <a:pPr>
                <a:spcBef>
                  <a:spcPct val="0"/>
                </a:spcBef>
              </a:pPr>
              <a:t>3</a:t>
            </a:fld>
            <a:endParaRPr lang="en-US" altLang="zh-CN" sz="1300"/>
          </a:p>
        </p:txBody>
      </p:sp>
      <p:sp>
        <p:nvSpPr>
          <p:cNvPr id="8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20754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The Huffman tree may not be the best for hierarchical classifiers</a:t>
            </a:r>
          </a:p>
          <a:p>
            <a:r>
              <a:rPr lang="en-US" altLang="zh-CN" dirty="0"/>
              <a:t>In a hierarchical classifier, classes in the same </a:t>
            </a:r>
            <a:r>
              <a:rPr lang="en-US" altLang="zh-CN" dirty="0" err="1"/>
              <a:t>subtree</a:t>
            </a:r>
            <a:r>
              <a:rPr lang="en-US" altLang="zh-CN" dirty="0"/>
              <a:t> should be relevant.</a:t>
            </a:r>
          </a:p>
          <a:p>
            <a:r>
              <a:rPr lang="en-US" altLang="zh-CN" dirty="0"/>
              <a:t>A Huffman tree of words only captures the frequency but not the semantics of words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3555ADC-EA30-4CB6-A27A-C7945BD79685}" type="slidenum">
              <a:rPr lang="zh-CN" altLang="en-US" smtClean="0"/>
              <a:pPr>
                <a:defRPr/>
              </a:pPr>
              <a:t>37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466433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3555ADC-EA30-4CB6-A27A-C7945BD79685}" type="slidenum">
              <a:rPr lang="zh-CN" altLang="en-US" smtClean="0"/>
              <a:pPr>
                <a:defRPr/>
              </a:pPr>
              <a:t>41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358820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基于词的固定表征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3555ADC-EA30-4CB6-A27A-C7945BD79685}" type="slidenum">
              <a:rPr lang="zh-CN" altLang="en-US" smtClean="0"/>
              <a:pPr>
                <a:defRPr/>
              </a:pPr>
              <a:t>42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525468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3555ADC-EA30-4CB6-A27A-C7945BD79685}" type="slidenum">
              <a:rPr lang="zh-CN" altLang="en-US" smtClean="0"/>
              <a:pPr>
                <a:defRPr/>
              </a:pPr>
              <a:t>43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894275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基线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BERT-Large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模型需要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100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万次迭代才能完成预训练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BERT 1024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块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TPU</a:t>
            </a:r>
          </a:p>
          <a:p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XLNet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用了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126GB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的纯文本，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TPU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成本要花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6.14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万美元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3555ADC-EA30-4CB6-A27A-C7945BD79685}" type="slidenum">
              <a:rPr lang="zh-CN" altLang="en-US" smtClean="0"/>
              <a:pPr>
                <a:defRPr/>
              </a:pPr>
              <a:t>48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165667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基线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BERT-Large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模型需要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100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万次迭代才能完成预训练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BERT 1024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块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TPU</a:t>
            </a:r>
          </a:p>
          <a:p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XLNet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用了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126GB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的纯文本，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TPU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成本要花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6.14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万美元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3555ADC-EA30-4CB6-A27A-C7945BD79685}" type="slidenum">
              <a:rPr lang="zh-CN" altLang="en-US" smtClean="0"/>
              <a:pPr>
                <a:defRPr/>
              </a:pPr>
              <a:t>49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123703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The input of the word representation should reflect</a:t>
            </a:r>
            <a:r>
              <a:rPr lang="en-US" altLang="zh-CN" baseline="0" dirty="0"/>
              <a:t> the meaning of the word.</a:t>
            </a:r>
          </a:p>
          <a:p>
            <a:r>
              <a:rPr lang="en-US" altLang="zh-CN" baseline="0" dirty="0"/>
              <a:t>Can be calculated.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3555ADC-EA30-4CB6-A27A-C7945BD79685}" type="slidenum">
              <a:rPr lang="zh-CN" altLang="en-US" smtClean="0"/>
              <a:pPr>
                <a:defRPr/>
              </a:pPr>
              <a:t>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832711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/>
              <a:t>HowNet</a:t>
            </a:r>
            <a:r>
              <a:rPr lang="zh-CN" altLang="en-US" dirty="0"/>
              <a:t>是中国的语义本体</a:t>
            </a:r>
            <a:endParaRPr lang="en-US" altLang="zh-CN" dirty="0"/>
          </a:p>
          <a:p>
            <a:r>
              <a:rPr lang="en-US" altLang="zh-CN" dirty="0"/>
              <a:t>Labor-intensive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3555ADC-EA30-4CB6-A27A-C7945BD79685}" type="slidenum">
              <a:rPr lang="zh-CN" altLang="en-US" smtClean="0"/>
              <a:pPr>
                <a:defRPr/>
              </a:pPr>
              <a:t>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455449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Words are symbols, independent to each other! Each word is represented as an axis in a 1000-dimensional space. Distance between words has no meaning.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3555ADC-EA30-4CB6-A27A-C7945BD79685}" type="slidenum">
              <a:rPr lang="zh-CN" altLang="en-US" smtClean="0"/>
              <a:pPr>
                <a:defRPr/>
              </a:pPr>
              <a:t>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757103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Distributed</a:t>
            </a:r>
            <a:r>
              <a:rPr lang="en-US" altLang="zh-CN" baseline="0" dirty="0"/>
              <a:t> representation  </a:t>
            </a:r>
            <a:r>
              <a:rPr lang="zh-CN" altLang="en-US" baseline="0" dirty="0"/>
              <a:t>多个非零分量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3555ADC-EA30-4CB6-A27A-C7945BD79685}" type="slidenum">
              <a:rPr lang="zh-CN" altLang="en-US" smtClean="0"/>
              <a:pPr>
                <a:defRPr/>
              </a:pPr>
              <a:t>18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19262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Word2vec</a:t>
            </a:r>
            <a:r>
              <a:rPr lang="zh-CN" altLang="en-US" dirty="0"/>
              <a:t>的写法问题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3555ADC-EA30-4CB6-A27A-C7945BD79685}" type="slidenum">
              <a:rPr lang="zh-CN" altLang="en-US" smtClean="0"/>
              <a:pPr>
                <a:defRPr/>
              </a:pPr>
              <a:t>24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954841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3555ADC-EA30-4CB6-A27A-C7945BD79685}" type="slidenum">
              <a:rPr lang="zh-CN" altLang="en-US" smtClean="0"/>
              <a:pPr>
                <a:defRPr/>
              </a:pPr>
              <a:t>25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617349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3555ADC-EA30-4CB6-A27A-C7945BD79685}" type="slidenum">
              <a:rPr lang="zh-CN" altLang="en-US" smtClean="0"/>
              <a:pPr>
                <a:defRPr/>
              </a:pPr>
              <a:t>29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668587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Analogies testing</a:t>
            </a:r>
            <a:r>
              <a:rPr lang="zh-CN" altLang="en-US" dirty="0"/>
              <a:t>类比测试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3555ADC-EA30-4CB6-A27A-C7945BD79685}" type="slidenum">
              <a:rPr lang="zh-CN" altLang="en-US" smtClean="0"/>
              <a:pPr>
                <a:defRPr/>
              </a:pPr>
              <a:t>33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961686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7"/>
          <p:cNvSpPr>
            <a:spLocks noChangeArrowheads="1"/>
          </p:cNvSpPr>
          <p:nvPr/>
        </p:nvSpPr>
        <p:spPr bwMode="auto">
          <a:xfrm>
            <a:off x="609600" y="1219200"/>
            <a:ext cx="7924800" cy="914400"/>
          </a:xfrm>
          <a:custGeom>
            <a:avLst/>
            <a:gdLst>
              <a:gd name="T0" fmla="*/ 0 w 1000"/>
              <a:gd name="T1" fmla="*/ 914400 h 1000"/>
              <a:gd name="T2" fmla="*/ 0 w 1000"/>
              <a:gd name="T3" fmla="*/ 0 h 1000"/>
              <a:gd name="T4" fmla="*/ 7924800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981200" y="3962400"/>
            <a:ext cx="6511925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42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1524000"/>
            <a:ext cx="7623175" cy="1752600"/>
          </a:xfrm>
        </p:spPr>
        <p:txBody>
          <a:bodyPr/>
          <a:lstStyle>
            <a:lvl1pPr>
              <a:defRPr sz="50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542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981200" y="3962400"/>
            <a:ext cx="6553200" cy="17526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2800"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685800" y="6243638"/>
            <a:ext cx="5334000" cy="457200"/>
          </a:xfrm>
        </p:spPr>
        <p:txBody>
          <a:bodyPr/>
          <a:lstStyle>
            <a:lvl1pPr algn="ctr"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B0321C0-5AAB-4AA9-81BF-4D8A8272352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018235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B72880-1444-474B-98F9-32B9AE2A28E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451009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7813"/>
            <a:ext cx="2057400" cy="5853112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7813"/>
            <a:ext cx="6019800" cy="5853112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0124850-682A-4DEB-AC2D-0730B0B73DD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002349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7813"/>
            <a:ext cx="8229600" cy="11398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3072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3072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18AB7CC-0703-4E74-8F91-4511A08C648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0873165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7813"/>
            <a:ext cx="8229600" cy="11398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3072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916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48200" y="3941763"/>
            <a:ext cx="4038600" cy="218916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FF17919-7972-496A-903A-E316825742A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512247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A97F3CF-01C1-4227-AE46-129B5BCA713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87002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C563A3E-8BFE-4ADE-A7BC-C9752456B52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818387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4372E17-C2CE-4F98-9DC0-2FA255CBAE6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002205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1C8EF18-3232-44F5-862F-610D3D297BC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291396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F41E95B-8AC8-4CFE-A9B4-675E8B7CA52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986393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2900F0C-2B38-4B17-BD51-CCE8CE7EC6F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477306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CB94F36-CF18-4224-B1A0-B1C735E4118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715835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3E91B34-D77E-4F7B-9CEA-FE64D950CD0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90370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7813"/>
            <a:ext cx="8229600" cy="1139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3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5325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57200" y="6248400"/>
            <a:ext cx="5562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spcBef>
                <a:spcPct val="0"/>
              </a:spcBef>
              <a:buClrTx/>
              <a:buSzTx/>
              <a:buFontTx/>
              <a:buNone/>
              <a:defRPr sz="1200">
                <a:latin typeface="+mj-lt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325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spcBef>
                <a:spcPct val="0"/>
              </a:spcBef>
              <a:buClrTx/>
              <a:buSzTx/>
              <a:buFontTx/>
              <a:buNone/>
              <a:defRPr sz="1200">
                <a:latin typeface="Garamond" panose="02020404030301010803" pitchFamily="18" charset="0"/>
              </a:defRPr>
            </a:lvl1pPr>
          </a:lstStyle>
          <a:p>
            <a:pPr>
              <a:defRPr/>
            </a:pPr>
            <a:fld id="{25A34E94-0F25-4A77-B86B-BA820D036A3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1030" name="Freeform 7"/>
          <p:cNvSpPr>
            <a:spLocks noChangeArrowheads="1"/>
          </p:cNvSpPr>
          <p:nvPr/>
        </p:nvSpPr>
        <p:spPr bwMode="auto">
          <a:xfrm>
            <a:off x="381000" y="228600"/>
            <a:ext cx="8229600" cy="609600"/>
          </a:xfrm>
          <a:custGeom>
            <a:avLst/>
            <a:gdLst>
              <a:gd name="T0" fmla="*/ 0 w 1000"/>
              <a:gd name="T1" fmla="*/ 609600 h 1000"/>
              <a:gd name="T2" fmla="*/ 0 w 1000"/>
              <a:gd name="T3" fmla="*/ 0 h 1000"/>
              <a:gd name="T4" fmla="*/ 8229600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31" name="Line 8"/>
          <p:cNvSpPr>
            <a:spLocks noChangeShapeType="1"/>
          </p:cNvSpPr>
          <p:nvPr/>
        </p:nvSpPr>
        <p:spPr bwMode="auto">
          <a:xfrm>
            <a:off x="457200" y="617220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20" r:id="rId1"/>
    <p:sldLayoutId id="2147483808" r:id="rId2"/>
    <p:sldLayoutId id="2147483809" r:id="rId3"/>
    <p:sldLayoutId id="2147483810" r:id="rId4"/>
    <p:sldLayoutId id="2147483811" r:id="rId5"/>
    <p:sldLayoutId id="2147483812" r:id="rId6"/>
    <p:sldLayoutId id="2147483813" r:id="rId7"/>
    <p:sldLayoutId id="2147483814" r:id="rId8"/>
    <p:sldLayoutId id="2147483815" r:id="rId9"/>
    <p:sldLayoutId id="2147483816" r:id="rId10"/>
    <p:sldLayoutId id="2147483817" r:id="rId11"/>
    <p:sldLayoutId id="2147483818" r:id="rId12"/>
    <p:sldLayoutId id="2147483819" r:id="rId13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anose="05000000000000000000" pitchFamily="2" charset="2"/>
        <a:buChar char="n"/>
        <a:defRPr sz="30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q"/>
        <a:defRPr sz="2600">
          <a:solidFill>
            <a:schemeClr val="tx1"/>
          </a:solidFill>
          <a:latin typeface="+mn-lt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anose="05000000000000000000" pitchFamily="2" charset="2"/>
        <a:buChar char="n"/>
        <a:defRPr sz="2200">
          <a:solidFill>
            <a:schemeClr val="tx1"/>
          </a:solidFill>
          <a:latin typeface="+mn-lt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q"/>
        <a:defRPr sz="2000">
          <a:solidFill>
            <a:schemeClr val="tx1"/>
          </a:solidFill>
          <a:latin typeface="+mn-lt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gi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jiqizhixin.com/articles/2019-06-30-5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22" name="组合 10"/>
          <p:cNvGrpSpPr>
            <a:grpSpLocks/>
          </p:cNvGrpSpPr>
          <p:nvPr/>
        </p:nvGrpSpPr>
        <p:grpSpPr bwMode="auto">
          <a:xfrm>
            <a:off x="-7938" y="-19050"/>
            <a:ext cx="9161463" cy="6869113"/>
            <a:chOff x="-7951" y="-19433"/>
            <a:chExt cx="9162000" cy="6869482"/>
          </a:xfrm>
        </p:grpSpPr>
        <p:sp>
          <p:nvSpPr>
            <p:cNvPr id="10" name="矩形 9"/>
            <p:cNvSpPr/>
            <p:nvPr/>
          </p:nvSpPr>
          <p:spPr>
            <a:xfrm>
              <a:off x="-7951" y="5660947"/>
              <a:ext cx="9162000" cy="1189102"/>
            </a:xfrm>
            <a:prstGeom prst="rect">
              <a:avLst/>
            </a:prstGeom>
            <a:solidFill>
              <a:srgbClr val="A0C1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defRPr/>
              </a:pPr>
              <a:endParaRPr lang="zh-CN" altLang="en-US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  <p:pic>
          <p:nvPicPr>
            <p:cNvPr id="5127" name="图片 3" descr="SM &amp; SN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4182" y="-19433"/>
              <a:ext cx="9152364" cy="57332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123" name="TextBox 5"/>
          <p:cNvSpPr txBox="1">
            <a:spLocks noChangeArrowheads="1"/>
          </p:cNvSpPr>
          <p:nvPr/>
        </p:nvSpPr>
        <p:spPr bwMode="auto">
          <a:xfrm>
            <a:off x="1979712" y="2312876"/>
            <a:ext cx="5473700" cy="13111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None/>
            </a:pPr>
            <a:r>
              <a:rPr lang="en-US" altLang="zh-CN" sz="3600" b="1" dirty="0">
                <a:solidFill>
                  <a:schemeClr val="bg1"/>
                </a:solidFill>
                <a:latin typeface="Arial Rounded MT Bold" panose="020F0704030504030204" pitchFamily="34" charset="0"/>
                <a:ea typeface="宋体" panose="02010600030101010101" pitchFamily="2" charset="-122"/>
              </a:rPr>
              <a:t>Social Network and </a:t>
            </a:r>
          </a:p>
          <a:p>
            <a:pPr algn="ctr" eaLnBrk="1" hangingPunct="1">
              <a:buNone/>
            </a:pPr>
            <a:r>
              <a:rPr lang="en-US" altLang="zh-CN" sz="3600" b="1" dirty="0">
                <a:solidFill>
                  <a:schemeClr val="bg1"/>
                </a:solidFill>
                <a:latin typeface="Arial Rounded MT Bold" panose="020F0704030504030204" pitchFamily="34" charset="0"/>
                <a:ea typeface="宋体" panose="02010600030101010101" pitchFamily="2" charset="-122"/>
              </a:rPr>
              <a:t>Social Media Analysis</a:t>
            </a:r>
            <a:endParaRPr lang="zh-CN" altLang="en-US" sz="3600" b="1" dirty="0">
              <a:solidFill>
                <a:schemeClr val="bg1"/>
              </a:solidFill>
              <a:latin typeface="Arial Rounded MT Bold" panose="020F0704030504030204" pitchFamily="34" charset="0"/>
              <a:ea typeface="宋体" panose="02010600030101010101" pitchFamily="2" charset="-12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76600" y="6056313"/>
            <a:ext cx="6119813" cy="400050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zh-CN" sz="2000" b="1">
                <a:effectLst>
                  <a:outerShdw blurRad="38100" dist="38100" dir="2700000" algn="tl">
                    <a:srgbClr val="C0C0C0"/>
                  </a:outerShdw>
                </a:effectLst>
                <a:ea typeface="宋体" panose="02010600030101010101" pitchFamily="2" charset="-122"/>
              </a:rPr>
              <a:t>College of Computer Science and Engineering</a:t>
            </a:r>
            <a:endParaRPr lang="zh-CN" altLang="en-US" sz="2000" b="1">
              <a:effectLst>
                <a:outerShdw blurRad="38100" dist="38100" dir="2700000" algn="tl">
                  <a:srgbClr val="C0C0C0"/>
                </a:outerShdw>
              </a:effectLst>
              <a:ea typeface="宋体" panose="02010600030101010101" pitchFamily="2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6056313"/>
            <a:ext cx="3671888" cy="400050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zh-CN" sz="2000" dirty="0">
                <a:solidFill>
                  <a:srgbClr val="004D2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 Black" panose="020B0A04020102020204" pitchFamily="34" charset="0"/>
                <a:ea typeface="宋体" panose="02010600030101010101" pitchFamily="2" charset="-122"/>
              </a:rPr>
              <a:t>Wang </a:t>
            </a:r>
            <a:r>
              <a:rPr lang="en-US" altLang="zh-CN" sz="2000" dirty="0" err="1">
                <a:solidFill>
                  <a:srgbClr val="004D2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 Black" panose="020B0A04020102020204" pitchFamily="34" charset="0"/>
                <a:ea typeface="宋体" panose="02010600030101010101" pitchFamily="2" charset="-122"/>
              </a:rPr>
              <a:t>Daling</a:t>
            </a:r>
            <a:r>
              <a:rPr lang="en-US" altLang="zh-CN" sz="2000" dirty="0">
                <a:solidFill>
                  <a:srgbClr val="004D2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 Black" panose="020B0A04020102020204" pitchFamily="34" charset="0"/>
                <a:ea typeface="宋体" panose="02010600030101010101" pitchFamily="2" charset="-122"/>
              </a:rPr>
              <a:t>, Feng Shi </a:t>
            </a:r>
            <a:endParaRPr lang="zh-CN" altLang="en-US" sz="2000" dirty="0">
              <a:solidFill>
                <a:srgbClr val="004D26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 Black" panose="020B0A040201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723DC2-D004-40FD-A4E8-2AA7929E91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7813"/>
            <a:ext cx="8795320" cy="1139825"/>
          </a:xfrm>
        </p:spPr>
        <p:txBody>
          <a:bodyPr/>
          <a:lstStyle/>
          <a:p>
            <a:r>
              <a:rPr lang="en-US" altLang="zh-CN" sz="3600" dirty="0">
                <a:ea typeface="宋体" panose="02010600030101010101" pitchFamily="2" charset="-122"/>
              </a:rPr>
              <a:t>Distributional similarity based representations</a:t>
            </a:r>
            <a:endParaRPr lang="zh-CN" altLang="en-US" sz="36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6E1FEBB-D1C6-4806-AF7B-79EA9C65F1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4934173"/>
          </a:xfrm>
        </p:spPr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You can get a lot of value by representing a word by means of its neighbors</a:t>
            </a: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One of the most successful ideas of modern statistical NLP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CFEB2C8-F230-4F55-B36A-5050CB30D98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A97F3CF-01C1-4227-AE46-129B5BCA713D}" type="slidenum">
              <a:rPr lang="en-US" altLang="en-US" smtClean="0"/>
              <a:pPr>
                <a:defRPr/>
              </a:pPr>
              <a:t>10</a:t>
            </a:fld>
            <a:endParaRPr lang="en-US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F2E5456-5C9F-40A5-A437-1190F56D49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78571"/>
            <a:ext cx="7848600" cy="111442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C697EAD-2B27-4235-80EA-399F162BFA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580" y="4437112"/>
            <a:ext cx="7560840" cy="1512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5489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693495-8378-4F6E-8052-25DD33B2E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>
                <a:ea typeface="宋体" panose="02010600030101010101" pitchFamily="2" charset="-122"/>
              </a:rPr>
              <a:t>How to make neighbors represent words?</a:t>
            </a:r>
            <a:endParaRPr lang="zh-CN" altLang="en-US" sz="36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A74B06D-2EB9-4251-89C7-79E7221135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16732"/>
            <a:ext cx="8229600" cy="5114193"/>
          </a:xfrm>
        </p:spPr>
        <p:txBody>
          <a:bodyPr/>
          <a:lstStyle/>
          <a:p>
            <a:r>
              <a:rPr lang="en-US" altLang="zh-CN" dirty="0"/>
              <a:t>Answer: With a cooccurrence matrix X</a:t>
            </a:r>
          </a:p>
          <a:p>
            <a:pPr lvl="1"/>
            <a:r>
              <a:rPr lang="en-US" altLang="zh-CN" dirty="0"/>
              <a:t>2 options: full document vs. windows</a:t>
            </a:r>
          </a:p>
          <a:p>
            <a:pPr lvl="1"/>
            <a:endParaRPr lang="en-US" altLang="zh-CN" dirty="0"/>
          </a:p>
          <a:p>
            <a:pPr lvl="1"/>
            <a:r>
              <a:rPr lang="en-US" altLang="zh-CN" dirty="0"/>
              <a:t>Word-document cooccurrence matrix will give general topics (all sports terms will have similar entries) leading to “Latent Semantic Analysis”</a:t>
            </a:r>
          </a:p>
          <a:p>
            <a:pPr lvl="1"/>
            <a:endParaRPr lang="en-US" altLang="zh-CN" dirty="0"/>
          </a:p>
          <a:p>
            <a:pPr lvl="1"/>
            <a:r>
              <a:rPr lang="en-US" altLang="zh-CN" dirty="0"/>
              <a:t>Window allows us to capture both syntactic (POS) and semantic information </a:t>
            </a:r>
            <a:r>
              <a:rPr lang="zh-CN" altLang="en-US" dirty="0"/>
              <a:t>→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5C64284-1CAE-46FE-ABEF-9B53BA1F59C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A97F3CF-01C1-4227-AE46-129B5BCA713D}" type="slidenum">
              <a:rPr lang="en-US" altLang="en-US" smtClean="0"/>
              <a:pPr>
                <a:defRPr/>
              </a:pPr>
              <a:t>11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47744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6B83DB-D494-402D-A8F9-7E60F2F06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>
                <a:ea typeface="宋体" panose="02010600030101010101" pitchFamily="2" charset="-122"/>
              </a:rPr>
              <a:t>Window based cooccurrence matrix</a:t>
            </a:r>
            <a:endParaRPr lang="zh-CN" altLang="en-US" sz="36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9E3E2FA-5224-4EA2-8750-E60CC0094A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24744"/>
            <a:ext cx="8229600" cy="5006181"/>
          </a:xfrm>
        </p:spPr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Window length L (more common: 5-10)</a:t>
            </a: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Symmetric (irrelevant whether left or right context)</a:t>
            </a: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 corpus:</a:t>
            </a:r>
          </a:p>
          <a:p>
            <a:pPr lvl="1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 like deep learning.</a:t>
            </a:r>
          </a:p>
          <a:p>
            <a:pPr lvl="1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 like NLP.</a:t>
            </a:r>
          </a:p>
          <a:p>
            <a:pPr lvl="1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 enjoy flying.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4ED0060-C322-4E94-83D0-BD22D2E818C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A97F3CF-01C1-4227-AE46-129B5BCA713D}" type="slidenum">
              <a:rPr lang="en-US" altLang="en-US" smtClean="0"/>
              <a:pPr>
                <a:defRPr/>
              </a:pPr>
              <a:t>12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74575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6B83DB-D494-402D-A8F9-7E60F2F06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>
                <a:ea typeface="宋体" panose="02010600030101010101" pitchFamily="2" charset="-122"/>
              </a:rPr>
              <a:t>Window based cooccurrence matrix</a:t>
            </a:r>
            <a:endParaRPr lang="zh-CN" altLang="en-US" sz="36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9E3E2FA-5224-4EA2-8750-E60CC0094A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24744"/>
            <a:ext cx="8229600" cy="5006181"/>
          </a:xfrm>
        </p:spPr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 corpus:</a:t>
            </a:r>
          </a:p>
          <a:p>
            <a:pPr lvl="1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 like deep learning.</a:t>
            </a:r>
          </a:p>
          <a:p>
            <a:pPr lvl="1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 like NLP.</a:t>
            </a:r>
          </a:p>
          <a:p>
            <a:pPr lvl="1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 enjoy flying.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4ED0060-C322-4E94-83D0-BD22D2E818C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A97F3CF-01C1-4227-AE46-129B5BCA713D}" type="slidenum">
              <a:rPr lang="en-US" altLang="en-US" smtClean="0"/>
              <a:pPr>
                <a:defRPr/>
              </a:pPr>
              <a:t>13</a:t>
            </a:fld>
            <a:endParaRPr lang="en-US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A9A0547-3B18-4F50-8630-32AC87B245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3130105"/>
            <a:ext cx="8067646" cy="3552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5573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5DB1C8-6DAC-4802-B492-39E836F65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>
                <a:ea typeface="宋体" panose="02010600030101010101" pitchFamily="2" charset="-122"/>
              </a:rPr>
              <a:t>Problems with simple cooccurrence vectors</a:t>
            </a:r>
            <a:endParaRPr lang="zh-CN" altLang="en-US" sz="36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554AABE-175D-48B5-B49D-0599A672FA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3508" y="1297349"/>
            <a:ext cx="8892988" cy="4934173"/>
          </a:xfrm>
        </p:spPr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Increase in size with vocabulary</a:t>
            </a: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Very high dimensional: require a lot of storage</a:t>
            </a: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Subsequent classification models have sparsity issues</a:t>
            </a: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Models are less robust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CFAA8F9-09F1-4234-981F-BA61D58301C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A97F3CF-01C1-4227-AE46-129B5BCA713D}" type="slidenum">
              <a:rPr lang="en-US" altLang="en-US" smtClean="0"/>
              <a:pPr>
                <a:defRPr/>
              </a:pPr>
              <a:t>14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521556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9E59ED7-407E-4E99-89A3-5BC87D8A30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>
                <a:ea typeface="宋体" panose="02010600030101010101" pitchFamily="2" charset="-122"/>
              </a:rPr>
              <a:t>Solution: Low dimensional vectors</a:t>
            </a:r>
            <a:endParaRPr lang="zh-CN" altLang="en-US" sz="36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043FE3D-D030-434D-BE77-2AF2FD8AA3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96752"/>
            <a:ext cx="8471284" cy="4934173"/>
          </a:xfrm>
        </p:spPr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Idea: store “most” of the important information in a fixed, small number of dimensions: a dense vector</a:t>
            </a: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Usually around 25-1000 dimensions</a:t>
            </a: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to reduce the dimensionality?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5ACD916-77DC-4D81-9010-8C74EB407E5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A97F3CF-01C1-4227-AE46-129B5BCA713D}" type="slidenum">
              <a:rPr lang="en-US" altLang="en-US" smtClean="0"/>
              <a:pPr>
                <a:defRPr/>
              </a:pPr>
              <a:t>15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961826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标题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>
                <a:ea typeface="宋体" panose="02010600030101010101" pitchFamily="2" charset="-122"/>
              </a:rPr>
              <a:t>Method 1: Dimensionality Reduction on X</a:t>
            </a:r>
            <a:endParaRPr lang="zh-CN" altLang="en-US" sz="3600">
              <a:ea typeface="宋体" panose="02010600030101010101" pitchFamily="2" charset="-122"/>
            </a:endParaRPr>
          </a:p>
        </p:txBody>
      </p:sp>
      <p:sp>
        <p:nvSpPr>
          <p:cNvPr id="20483" name="内容占位符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20484" name="灯片编号占位符 3"/>
          <p:cNvSpPr>
            <a:spLocks noGrp="1" noChangeArrowheads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01C4A406-09B6-4988-BB23-A8CD611D430F}" type="slidenum">
              <a:rPr lang="en-US" altLang="en-US" sz="1200" smtClean="0">
                <a:latin typeface="Garamond" panose="02020404030301010803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16</a:t>
            </a:fld>
            <a:endParaRPr lang="en-US" altLang="en-US" sz="1200">
              <a:latin typeface="Garamond" panose="02020404030301010803" pitchFamily="18" charset="0"/>
            </a:endParaRPr>
          </a:p>
        </p:txBody>
      </p:sp>
      <p:pic>
        <p:nvPicPr>
          <p:cNvPr id="2048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063" y="1524000"/>
            <a:ext cx="8580437" cy="4813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标题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>
                <a:ea typeface="宋体" panose="02010600030101010101" pitchFamily="2" charset="-122"/>
              </a:rPr>
              <a:t>Simple SVD word vectors in Python</a:t>
            </a:r>
            <a:endParaRPr lang="zh-CN" altLang="en-US" sz="3600" dirty="0">
              <a:ea typeface="宋体" panose="02010600030101010101" pitchFamily="2" charset="-122"/>
            </a:endParaRPr>
          </a:p>
        </p:txBody>
      </p:sp>
      <p:sp>
        <p:nvSpPr>
          <p:cNvPr id="21507" name="内容占位符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21508" name="灯片编号占位符 3"/>
          <p:cNvSpPr>
            <a:spLocks noGrp="1" noChangeArrowheads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AF33909F-CB6A-4834-B053-C9BF544066DF}" type="slidenum">
              <a:rPr lang="en-US" altLang="en-US" sz="1200" smtClean="0">
                <a:latin typeface="Garamond" panose="02020404030301010803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17</a:t>
            </a:fld>
            <a:endParaRPr lang="en-US" altLang="en-US" sz="1200">
              <a:latin typeface="Garamond" panose="02020404030301010803" pitchFamily="18" charset="0"/>
            </a:endParaRPr>
          </a:p>
        </p:txBody>
      </p:sp>
      <p:pic>
        <p:nvPicPr>
          <p:cNvPr id="2150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575" y="1265238"/>
            <a:ext cx="8361363" cy="5376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D830FA-9A50-41BA-8BEC-26FA3AA1C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>
                <a:ea typeface="宋体" panose="02010600030101010101" pitchFamily="2" charset="-122"/>
              </a:rPr>
              <a:t>Word meaning is defined in terms of vectors</a:t>
            </a:r>
            <a:endParaRPr lang="zh-CN" altLang="en-US" sz="36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42C52F5-BB2B-4329-9B17-CB58980A1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60748"/>
            <a:ext cx="8229600" cy="4970177"/>
          </a:xfrm>
        </p:spPr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all subsequent models, including deep learning models, a word is represented as a dense vector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30D594D-D271-4BCF-BCDA-E02EAB405EA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A97F3CF-01C1-4227-AE46-129B5BCA713D}" type="slidenum">
              <a:rPr lang="en-US" altLang="en-US" smtClean="0"/>
              <a:pPr>
                <a:defRPr/>
              </a:pPr>
              <a:t>18</a:t>
            </a:fld>
            <a:endParaRPr lang="en-US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47A3304-C701-4F89-99C2-3B74D80E1C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1293" y="2257159"/>
            <a:ext cx="3681413" cy="3867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7048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>
                <a:ea typeface="宋体" panose="02010600030101010101" pitchFamily="2" charset="-122"/>
              </a:rPr>
              <a:t>Word meaning is defined in terms of vectors</a:t>
            </a:r>
            <a:endParaRPr lang="zh-CN" altLang="en-US" sz="36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4360" y="1087115"/>
            <a:ext cx="8332440" cy="4862165"/>
          </a:xfrm>
        </p:spPr>
        <p:txBody>
          <a:bodyPr/>
          <a:lstStyle/>
          <a:p>
            <a:pPr algn="just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Embed each word as a point in a space of 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lower dimensions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(say 200)</a:t>
            </a:r>
          </a:p>
          <a:p>
            <a:pPr algn="just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E.g., “apple” could be represented as : [0.4, 0.1, 0.5, 0.3, . . . 0.1, 0.2] and “computer” could be represented as : [0.1, 0.1, 0.1, 0.3, . . . 0.3, 0.2]</a:t>
            </a:r>
          </a:p>
          <a:p>
            <a:pPr algn="just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embedding so large a number of points (words) in a low-dimensional space, the points are 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 more independent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each other.</a:t>
            </a:r>
          </a:p>
          <a:p>
            <a:pPr algn="just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values of points in a particular dimension are the projection of those points onto 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corresponding axis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Words are not only symbols but relevant in certain ways. We may capture their relevance by properly positioning them in the space.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A97F3CF-01C1-4227-AE46-129B5BCA713D}" type="slidenum">
              <a:rPr lang="en-US" altLang="en-US" smtClean="0"/>
              <a:pPr>
                <a:defRPr/>
              </a:pPr>
              <a:t>19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22506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Course Outline</a:t>
            </a: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457200" y="1412875"/>
            <a:ext cx="8229600" cy="3240088"/>
          </a:xfrm>
        </p:spPr>
        <p:txBody>
          <a:bodyPr/>
          <a:lstStyle/>
          <a:p>
            <a:pPr marL="449263" indent="-449263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Blip>
                <a:blip r:embed="rId2"/>
              </a:buBlip>
            </a:pPr>
            <a:r>
              <a:rPr lang="en-US" altLang="zh-CN">
                <a:solidFill>
                  <a:srgbClr val="A6A6A6"/>
                </a:solidFill>
                <a:ea typeface="宋体" panose="02010600030101010101" pitchFamily="2" charset="-122"/>
              </a:rPr>
              <a:t>Introduction</a:t>
            </a:r>
          </a:p>
          <a:p>
            <a:pPr marL="449263" indent="-449263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Blip>
                <a:blip r:embed="rId2"/>
              </a:buBlip>
            </a:pPr>
            <a:r>
              <a:rPr lang="en-US" altLang="zh-CN">
                <a:solidFill>
                  <a:srgbClr val="A6A6A6"/>
                </a:solidFill>
                <a:ea typeface="宋体" panose="02010600030101010101" pitchFamily="2" charset="-122"/>
              </a:rPr>
              <a:t>Basic Knowledge</a:t>
            </a:r>
          </a:p>
          <a:p>
            <a:pPr marL="449263" indent="-449263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Blip>
                <a:blip r:embed="rId3"/>
              </a:buBlip>
            </a:pPr>
            <a:r>
              <a:rPr lang="en-US" altLang="zh-CN">
                <a:solidFill>
                  <a:srgbClr val="FF0000"/>
                </a:solidFill>
                <a:ea typeface="宋体" panose="02010600030101010101" pitchFamily="2" charset="-122"/>
              </a:rPr>
              <a:t>Representation Learning</a:t>
            </a:r>
          </a:p>
          <a:p>
            <a:pPr marL="449263" indent="-449263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Blip>
                <a:blip r:embed="rId4"/>
              </a:buBlip>
            </a:pPr>
            <a:r>
              <a:rPr lang="en-US" altLang="zh-CN">
                <a:ea typeface="宋体" panose="02010600030101010101" pitchFamily="2" charset="-122"/>
              </a:rPr>
              <a:t>Sentiment and Emotion Analysis</a:t>
            </a:r>
          </a:p>
          <a:p>
            <a:pPr marL="449263" indent="-449263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Blip>
                <a:blip r:embed="rId4"/>
              </a:buBlip>
            </a:pPr>
            <a:r>
              <a:rPr lang="en-US" altLang="zh-CN">
                <a:ea typeface="宋体" panose="02010600030101010101" pitchFamily="2" charset="-122"/>
              </a:rPr>
              <a:t>Search and Recommendation</a:t>
            </a:r>
            <a:endParaRPr lang="zh-CN" altLang="en-US">
              <a:ea typeface="宋体" panose="02010600030101010101" pitchFamily="2" charset="-122"/>
            </a:endParaRPr>
          </a:p>
        </p:txBody>
      </p:sp>
      <p:pic>
        <p:nvPicPr>
          <p:cNvPr id="6148" name="Picture 2" descr="http://p.sootoo.com/son_media/msg/2012/08/24/363970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4075" y="5229225"/>
            <a:ext cx="1936750" cy="161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9" name="Picture 8" descr="âsocial networkâçå¾çæç´¢ç»æ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213350"/>
            <a:ext cx="2195513" cy="164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标题 1"/>
          <p:cNvSpPr>
            <a:spLocks noGrp="1" noChangeArrowheads="1"/>
          </p:cNvSpPr>
          <p:nvPr>
            <p:ph type="title"/>
          </p:nvPr>
        </p:nvSpPr>
        <p:spPr>
          <a:xfrm>
            <a:off x="412965" y="286544"/>
            <a:ext cx="8083471" cy="1139825"/>
          </a:xfrm>
        </p:spPr>
        <p:txBody>
          <a:bodyPr/>
          <a:lstStyle/>
          <a:p>
            <a:r>
              <a:rPr lang="en-US" altLang="zh-CN" sz="3600" dirty="0">
                <a:ea typeface="宋体" panose="02010600030101010101" pitchFamily="2" charset="-122"/>
              </a:rPr>
              <a:t>Interesting semantic patters emerge in the vectors</a:t>
            </a:r>
            <a:endParaRPr lang="zh-CN" altLang="en-US" sz="3600" dirty="0">
              <a:ea typeface="宋体" panose="02010600030101010101" pitchFamily="2" charset="-122"/>
            </a:endParaRPr>
          </a:p>
        </p:txBody>
      </p:sp>
      <p:sp>
        <p:nvSpPr>
          <p:cNvPr id="23555" name="内容占位符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23556" name="灯片编号占位符 3"/>
          <p:cNvSpPr>
            <a:spLocks noGrp="1" noChangeArrowheads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6B864388-7D05-491F-8C7F-3E661584474E}" type="slidenum">
              <a:rPr lang="en-US" altLang="en-US" sz="1200" smtClean="0">
                <a:latin typeface="Garamond" panose="02020404030301010803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20</a:t>
            </a:fld>
            <a:endParaRPr lang="en-US" altLang="en-US" sz="1200">
              <a:latin typeface="Garamond" panose="02020404030301010803" pitchFamily="18" charset="0"/>
            </a:endParaRPr>
          </a:p>
        </p:txBody>
      </p:sp>
      <p:pic>
        <p:nvPicPr>
          <p:cNvPr id="2355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548" y="1539243"/>
            <a:ext cx="7870328" cy="50581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标题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>
                <a:ea typeface="宋体" panose="02010600030101010101" pitchFamily="2" charset="-122"/>
              </a:rPr>
              <a:t>Interesting semantic patters emerge in the vectors</a:t>
            </a:r>
            <a:endParaRPr lang="zh-CN" altLang="en-US" sz="3600">
              <a:ea typeface="宋体" panose="02010600030101010101" pitchFamily="2" charset="-122"/>
            </a:endParaRPr>
          </a:p>
        </p:txBody>
      </p:sp>
      <p:sp>
        <p:nvSpPr>
          <p:cNvPr id="24579" name="内容占位符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24580" name="灯片编号占位符 3"/>
          <p:cNvSpPr>
            <a:spLocks noGrp="1" noChangeArrowheads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43602FFF-61C6-4CDF-BA48-8AA66CECF938}" type="slidenum">
              <a:rPr lang="en-US" altLang="en-US" sz="1200" smtClean="0">
                <a:latin typeface="Garamond" panose="02020404030301010803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21</a:t>
            </a:fld>
            <a:endParaRPr lang="en-US" altLang="en-US" sz="1200">
              <a:latin typeface="Garamond" panose="02020404030301010803" pitchFamily="18" charset="0"/>
            </a:endParaRPr>
          </a:p>
        </p:txBody>
      </p:sp>
      <p:pic>
        <p:nvPicPr>
          <p:cNvPr id="2458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088" y="1603375"/>
            <a:ext cx="8413750" cy="5102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9D8EA0-FC0A-4AF4-8273-4FF45BF46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>
                <a:ea typeface="宋体" panose="02010600030101010101" pitchFamily="2" charset="-122"/>
              </a:rPr>
              <a:t>Problems with SVD</a:t>
            </a:r>
            <a:endParaRPr lang="zh-CN" altLang="en-US" sz="36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B941555-DD89-4EB0-853A-22DDB14998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19163"/>
            <a:ext cx="8229600" cy="5114193"/>
          </a:xfrm>
        </p:spPr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Computational cost scales quadratically for n × m matrix: O(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mn</a:t>
            </a:r>
            <a:r>
              <a:rPr lang="en-US" altLang="zh-CN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flops (when n&lt;m)</a:t>
            </a:r>
          </a:p>
          <a:p>
            <a:pPr marL="0" indent="0">
              <a:buNone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Bad for millions of words or documents</a:t>
            </a:r>
          </a:p>
          <a:p>
            <a:pPr marL="0" indent="0">
              <a:buNone/>
            </a:pP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Hard to incorporate new words or documents</a:t>
            </a: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Different learning regime than other DL models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1D1E119-2041-4CC7-85E0-16CDFCDF748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A97F3CF-01C1-4227-AE46-129B5BCA713D}" type="slidenum">
              <a:rPr lang="en-US" altLang="en-US" smtClean="0"/>
              <a:pPr>
                <a:defRPr/>
              </a:pPr>
              <a:t>22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965263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标题 1"/>
          <p:cNvSpPr>
            <a:spLocks noGrp="1" noChangeArrowheads="1"/>
          </p:cNvSpPr>
          <p:nvPr>
            <p:ph type="title"/>
          </p:nvPr>
        </p:nvSpPr>
        <p:spPr>
          <a:xfrm>
            <a:off x="457200" y="277813"/>
            <a:ext cx="8386763" cy="1139825"/>
          </a:xfrm>
        </p:spPr>
        <p:txBody>
          <a:bodyPr/>
          <a:lstStyle/>
          <a:p>
            <a:r>
              <a:rPr lang="en-US" altLang="zh-CN" sz="3600" dirty="0">
                <a:ea typeface="宋体" panose="02010600030101010101" pitchFamily="2" charset="-122"/>
              </a:rPr>
              <a:t>Idea: Directly learn low-dimensional word vectors--Neural Probabilistic Language Model</a:t>
            </a:r>
            <a:endParaRPr lang="zh-CN" altLang="en-US" sz="3600" dirty="0">
              <a:ea typeface="宋体" panose="02010600030101010101" pitchFamily="2" charset="-122"/>
            </a:endParaRPr>
          </a:p>
        </p:txBody>
      </p:sp>
      <p:sp>
        <p:nvSpPr>
          <p:cNvPr id="26627" name="内容占位符 2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8686800" cy="45307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Learning representations by back-propagating errors. (</a:t>
            </a:r>
            <a:r>
              <a:rPr lang="en-US" altLang="zh-CN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Rumelhart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et al., 1986)</a:t>
            </a:r>
          </a:p>
          <a:p>
            <a:pPr>
              <a:spcAft>
                <a:spcPts val="600"/>
              </a:spcAft>
            </a:pP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 neural probabilistic language model (</a:t>
            </a:r>
            <a:r>
              <a:rPr lang="en-US" altLang="zh-CN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Bengio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et al., 2003)</a:t>
            </a:r>
          </a:p>
          <a:p>
            <a:pPr>
              <a:spcAft>
                <a:spcPts val="600"/>
              </a:spcAft>
            </a:pP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NLP from Scratch (</a:t>
            </a:r>
            <a:r>
              <a:rPr lang="en-US" altLang="zh-CN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Collobert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&amp; Weston, 2008)</a:t>
            </a:r>
          </a:p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 famous and even simpler model:</a:t>
            </a:r>
          </a:p>
          <a:p>
            <a:pPr marL="0" indent="0">
              <a:buNone/>
            </a:pP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word2vec (</a:t>
            </a:r>
            <a:r>
              <a:rPr lang="en-US" altLang="zh-CN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Mikolov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et al. 2013)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→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intro now</a:t>
            </a:r>
          </a:p>
        </p:txBody>
      </p:sp>
      <p:sp>
        <p:nvSpPr>
          <p:cNvPr id="26628" name="灯片编号占位符 3"/>
          <p:cNvSpPr>
            <a:spLocks noGrp="1" noChangeArrowheads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EF4386A1-D6A1-43FC-B3E4-717F1A87A71A}" type="slidenum">
              <a:rPr lang="en-US" altLang="en-US" sz="1200" smtClean="0">
                <a:latin typeface="Garamond" panose="02020404030301010803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23</a:t>
            </a:fld>
            <a:endParaRPr lang="en-US" altLang="en-US" sz="1200">
              <a:latin typeface="Garamond" panose="02020404030301010803" pitchFamily="18" charset="0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标题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>
                <a:ea typeface="宋体" panose="02010600030101010101" pitchFamily="2" charset="-122"/>
              </a:rPr>
              <a:t>Main idea of word2vec</a:t>
            </a:r>
            <a:endParaRPr lang="zh-CN" altLang="en-US" sz="3600">
              <a:ea typeface="宋体" panose="02010600030101010101" pitchFamily="2" charset="-122"/>
            </a:endParaRPr>
          </a:p>
        </p:txBody>
      </p:sp>
      <p:sp>
        <p:nvSpPr>
          <p:cNvPr id="27651" name="内容占位符 2"/>
          <p:cNvSpPr>
            <a:spLocks noGrp="1" noChangeArrowheads="1"/>
          </p:cNvSpPr>
          <p:nvPr>
            <p:ph idx="1"/>
          </p:nvPr>
        </p:nvSpPr>
        <p:spPr>
          <a:xfrm>
            <a:off x="457200" y="1128713"/>
            <a:ext cx="8363272" cy="5002212"/>
          </a:xfrm>
        </p:spPr>
        <p:txBody>
          <a:bodyPr/>
          <a:lstStyle/>
          <a:p>
            <a:r>
              <a:rPr lang="en-US" altLang="zh-CN" sz="2200" dirty="0">
                <a:ea typeface="宋体" panose="02010600030101010101" pitchFamily="2" charset="-122"/>
              </a:rPr>
              <a:t>Instead of capturing co-occurrence counts directly, predict surrounding words of every word</a:t>
            </a:r>
          </a:p>
          <a:p>
            <a:r>
              <a:rPr lang="en-US" altLang="zh-CN" sz="2200" dirty="0">
                <a:ea typeface="宋体" panose="02010600030101010101" pitchFamily="2" charset="-122"/>
              </a:rPr>
              <a:t>Faster and can easily incorporate a new sentence/document or add a word to the vocabulary</a:t>
            </a:r>
          </a:p>
          <a:p>
            <a:r>
              <a:rPr lang="en-US" altLang="zh-CN" sz="2200" dirty="0">
                <a:ea typeface="宋体" panose="02010600030101010101" pitchFamily="2" charset="-122"/>
              </a:rPr>
              <a:t>Very simple neural network (NN) models to learn word vectors by capturing the co-occurrence of words in documents</a:t>
            </a:r>
          </a:p>
          <a:p>
            <a:r>
              <a:rPr lang="en-US" altLang="zh-CN" sz="2200" dirty="0">
                <a:ea typeface="宋体" panose="02010600030101010101" pitchFamily="2" charset="-122"/>
              </a:rPr>
              <a:t>Problem Definition</a:t>
            </a:r>
          </a:p>
          <a:p>
            <a:pPr lvl="1"/>
            <a:r>
              <a:rPr lang="en-US" altLang="zh-CN" sz="1800" dirty="0">
                <a:ea typeface="宋体" panose="02010600030101010101" pitchFamily="2" charset="-122"/>
              </a:rPr>
              <a:t>Given a textual dataset </a:t>
            </a:r>
            <a:r>
              <a:rPr lang="en-US" altLang="zh-CN" sz="1800" dirty="0">
                <a:solidFill>
                  <a:srgbClr val="0070C0"/>
                </a:solidFill>
                <a:ea typeface="宋体" panose="02010600030101010101" pitchFamily="2" charset="-122"/>
              </a:rPr>
              <a:t>D</a:t>
            </a:r>
            <a:r>
              <a:rPr lang="en-US" altLang="zh-CN" sz="1800" dirty="0">
                <a:ea typeface="宋体" panose="02010600030101010101" pitchFamily="2" charset="-122"/>
              </a:rPr>
              <a:t>, a dimension </a:t>
            </a:r>
            <a:r>
              <a:rPr lang="en-US" altLang="zh-CN" sz="1800" dirty="0">
                <a:solidFill>
                  <a:srgbClr val="0070C0"/>
                </a:solidFill>
                <a:ea typeface="宋体" panose="02010600030101010101" pitchFamily="2" charset="-122"/>
              </a:rPr>
              <a:t>d</a:t>
            </a:r>
            <a:r>
              <a:rPr lang="en-US" altLang="zh-CN" sz="1800" dirty="0">
                <a:ea typeface="宋体" panose="02010600030101010101" pitchFamily="2" charset="-122"/>
              </a:rPr>
              <a:t> of the word vectors, a window size </a:t>
            </a:r>
            <a:r>
              <a:rPr lang="en-US" altLang="zh-CN" sz="1800" dirty="0">
                <a:solidFill>
                  <a:srgbClr val="0070C0"/>
                </a:solidFill>
                <a:ea typeface="宋体" panose="02010600030101010101" pitchFamily="2" charset="-122"/>
              </a:rPr>
              <a:t>c</a:t>
            </a:r>
            <a:r>
              <a:rPr lang="en-US" altLang="zh-CN" sz="1800" dirty="0">
                <a:ea typeface="宋体" panose="02010600030101010101" pitchFamily="2" charset="-122"/>
              </a:rPr>
              <a:t>, learn a representation (i.e., a vector) of length d for each word in </a:t>
            </a:r>
            <a:r>
              <a:rPr lang="en-US" altLang="zh-CN" sz="1800" dirty="0">
                <a:solidFill>
                  <a:srgbClr val="0070C0"/>
                </a:solidFill>
                <a:ea typeface="宋体" panose="02010600030101010101" pitchFamily="2" charset="-122"/>
              </a:rPr>
              <a:t>D</a:t>
            </a:r>
            <a:r>
              <a:rPr lang="en-US" altLang="zh-CN" sz="1800" dirty="0">
                <a:ea typeface="宋体" panose="02010600030101010101" pitchFamily="2" charset="-122"/>
              </a:rPr>
              <a:t>.</a:t>
            </a:r>
          </a:p>
          <a:p>
            <a:pPr lvl="1"/>
            <a:endParaRPr lang="en-US" altLang="zh-CN" sz="1800" dirty="0">
              <a:ea typeface="宋体" panose="02010600030101010101" pitchFamily="2" charset="-122"/>
            </a:endParaRPr>
          </a:p>
          <a:p>
            <a:pPr lvl="1"/>
            <a:endParaRPr lang="en-US" altLang="zh-CN" sz="1800" dirty="0">
              <a:ea typeface="宋体" panose="02010600030101010101" pitchFamily="2" charset="-122"/>
            </a:endParaRPr>
          </a:p>
          <a:p>
            <a:pPr lvl="1"/>
            <a:endParaRPr lang="en-US" altLang="zh-CN" sz="1800" dirty="0">
              <a:ea typeface="宋体" panose="02010600030101010101" pitchFamily="2" charset="-122"/>
            </a:endParaRPr>
          </a:p>
          <a:p>
            <a:r>
              <a:rPr lang="en-US" altLang="zh-CN" sz="2200" dirty="0">
                <a:ea typeface="宋体" panose="02010600030101010101" pitchFamily="2" charset="-122"/>
              </a:rPr>
              <a:t>word2vec explores the co-occurrence of a (target) word and its context words, i.e., words appearing nearby in sentences</a:t>
            </a:r>
          </a:p>
          <a:p>
            <a:endParaRPr lang="en-US" altLang="zh-CN" sz="2200" dirty="0">
              <a:ea typeface="宋体" panose="02010600030101010101" pitchFamily="2" charset="-122"/>
            </a:endParaRPr>
          </a:p>
        </p:txBody>
      </p:sp>
      <p:sp>
        <p:nvSpPr>
          <p:cNvPr id="27652" name="灯片编号占位符 3"/>
          <p:cNvSpPr>
            <a:spLocks noGrp="1" noChangeArrowheads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1AE2E7CB-E730-4DEC-9453-4A447CBB7A61}" type="slidenum">
              <a:rPr lang="en-US" altLang="en-US" sz="1200" smtClean="0">
                <a:latin typeface="Garamond" panose="02020404030301010803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24</a:t>
            </a:fld>
            <a:endParaRPr lang="en-US" altLang="en-US" sz="1200">
              <a:latin typeface="Garamond" panose="02020404030301010803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5656" y="4559756"/>
            <a:ext cx="6084676" cy="63344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F2E5456-5C9F-40A5-A437-1190F56D491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2771" r="15270" b="48461"/>
          <a:stretch/>
        </p:blipFill>
        <p:spPr>
          <a:xfrm>
            <a:off x="969876" y="6268790"/>
            <a:ext cx="6650124" cy="432048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标题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>
                <a:ea typeface="宋体" panose="02010600030101010101" pitchFamily="2" charset="-122"/>
              </a:rPr>
              <a:t>Main idea of word2vec</a:t>
            </a:r>
            <a:endParaRPr lang="zh-CN" altLang="en-US" sz="3600" dirty="0">
              <a:ea typeface="宋体" panose="02010600030101010101" pitchFamily="2" charset="-122"/>
            </a:endParaRPr>
          </a:p>
        </p:txBody>
      </p:sp>
      <p:sp>
        <p:nvSpPr>
          <p:cNvPr id="29699" name="灯片编号占位符 3"/>
          <p:cNvSpPr>
            <a:spLocks noGrp="1" noChangeArrowheads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FC3EE776-49A6-4006-9996-EA7AAE10E6D6}" type="slidenum">
              <a:rPr lang="en-US" altLang="en-US" sz="1200" smtClean="0">
                <a:latin typeface="Garamond" panose="02020404030301010803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25</a:t>
            </a:fld>
            <a:endParaRPr lang="en-US" altLang="en-US" sz="1200">
              <a:latin typeface="Garamond" panose="02020404030301010803" pitchFamily="18" charset="0"/>
            </a:endParaRPr>
          </a:p>
        </p:txBody>
      </p:sp>
      <p:pic>
        <p:nvPicPr>
          <p:cNvPr id="29700" name="图片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8"/>
          <a:stretch/>
        </p:blipFill>
        <p:spPr bwMode="auto">
          <a:xfrm>
            <a:off x="5383841" y="3629819"/>
            <a:ext cx="2354944" cy="3166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1" name="图片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09"/>
          <a:stretch/>
        </p:blipFill>
        <p:spPr bwMode="auto">
          <a:xfrm>
            <a:off x="5382134" y="274615"/>
            <a:ext cx="2674553" cy="3312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内容占位符 2"/>
          <p:cNvSpPr>
            <a:spLocks noGrp="1" noChangeArrowheads="1"/>
          </p:cNvSpPr>
          <p:nvPr>
            <p:ph idx="1"/>
          </p:nvPr>
        </p:nvSpPr>
        <p:spPr>
          <a:xfrm>
            <a:off x="457201" y="1128713"/>
            <a:ext cx="4294820" cy="5002212"/>
          </a:xfrm>
        </p:spPr>
        <p:txBody>
          <a:bodyPr/>
          <a:lstStyle/>
          <a:p>
            <a:r>
              <a:rPr lang="en-US" altLang="zh-CN" sz="2200" dirty="0">
                <a:ea typeface="宋体" panose="02010600030101010101" pitchFamily="2" charset="-122"/>
              </a:rPr>
              <a:t>Continuous Bag of Words (CBOW): the appearance of a target word depends on its context words</a:t>
            </a:r>
          </a:p>
          <a:p>
            <a:endParaRPr lang="en-US" altLang="zh-CN" sz="2200" dirty="0">
              <a:ea typeface="宋体" panose="02010600030101010101" pitchFamily="2" charset="-122"/>
            </a:endParaRPr>
          </a:p>
          <a:p>
            <a:endParaRPr lang="en-US" altLang="zh-CN" sz="2200" dirty="0">
              <a:ea typeface="宋体" panose="02010600030101010101" pitchFamily="2" charset="-122"/>
            </a:endParaRPr>
          </a:p>
          <a:p>
            <a:endParaRPr lang="en-US" altLang="zh-CN" sz="2200" dirty="0">
              <a:ea typeface="宋体" panose="02010600030101010101" pitchFamily="2" charset="-122"/>
            </a:endParaRPr>
          </a:p>
          <a:p>
            <a:endParaRPr lang="en-US" altLang="zh-CN" sz="2200" dirty="0">
              <a:ea typeface="宋体" panose="02010600030101010101" pitchFamily="2" charset="-122"/>
            </a:endParaRPr>
          </a:p>
          <a:p>
            <a:endParaRPr lang="en-US" altLang="zh-CN" sz="2200" dirty="0">
              <a:ea typeface="宋体" panose="02010600030101010101" pitchFamily="2" charset="-122"/>
            </a:endParaRPr>
          </a:p>
          <a:p>
            <a:r>
              <a:rPr lang="en-US" altLang="zh-CN" sz="2200" dirty="0">
                <a:ea typeface="宋体" panose="02010600030101010101" pitchFamily="2" charset="-122"/>
              </a:rPr>
              <a:t>Skip-Gram: the appearance of context words depend on the target word</a:t>
            </a:r>
            <a:endParaRPr lang="zh-CN" altLang="en-US" sz="2200" dirty="0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089993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标题 1"/>
          <p:cNvSpPr>
            <a:spLocks noGrp="1" noChangeArrowheads="1"/>
          </p:cNvSpPr>
          <p:nvPr>
            <p:ph type="title"/>
          </p:nvPr>
        </p:nvSpPr>
        <p:spPr>
          <a:xfrm>
            <a:off x="457200" y="152636"/>
            <a:ext cx="8229600" cy="666911"/>
          </a:xfrm>
        </p:spPr>
        <p:txBody>
          <a:bodyPr/>
          <a:lstStyle/>
          <a:p>
            <a:r>
              <a:rPr lang="en-US" altLang="zh-CN" sz="3600" dirty="0">
                <a:ea typeface="宋体" panose="02010600030101010101" pitchFamily="2" charset="-122"/>
              </a:rPr>
              <a:t>Word2vec - CBOW</a:t>
            </a:r>
            <a:endParaRPr lang="zh-CN" altLang="en-US" sz="3600" dirty="0">
              <a:ea typeface="宋体" panose="02010600030101010101" pitchFamily="2" charset="-122"/>
            </a:endParaRPr>
          </a:p>
        </p:txBody>
      </p:sp>
      <p:sp>
        <p:nvSpPr>
          <p:cNvPr id="27651" name="内容占位符 2"/>
          <p:cNvSpPr>
            <a:spLocks noGrp="1" noChangeArrowheads="1"/>
          </p:cNvSpPr>
          <p:nvPr>
            <p:ph idx="1"/>
          </p:nvPr>
        </p:nvSpPr>
        <p:spPr>
          <a:xfrm>
            <a:off x="457201" y="3066715"/>
            <a:ext cx="5194920" cy="3285035"/>
          </a:xfrm>
        </p:spPr>
        <p:txBody>
          <a:bodyPr/>
          <a:lstStyle/>
          <a:p>
            <a:r>
              <a:rPr lang="en-US" altLang="zh-CN" sz="2200" dirty="0">
                <a:ea typeface="宋体" panose="02010600030101010101" pitchFamily="2" charset="-122"/>
              </a:rPr>
              <a:t>CBOW takes the AVERAGE of all context word vectors to </a:t>
            </a:r>
            <a:r>
              <a:rPr lang="en-US" altLang="zh-CN" sz="2200" dirty="0">
                <a:solidFill>
                  <a:srgbClr val="0070C0"/>
                </a:solidFill>
                <a:ea typeface="宋体" panose="02010600030101010101" pitchFamily="2" charset="-122"/>
              </a:rPr>
              <a:t>predict the probabilities for each word to be the TARGET</a:t>
            </a:r>
            <a:endParaRPr lang="en-US" altLang="zh-CN" sz="2200" dirty="0">
              <a:ea typeface="宋体" panose="02010600030101010101" pitchFamily="2" charset="-122"/>
            </a:endParaRPr>
          </a:p>
          <a:p>
            <a:r>
              <a:rPr lang="en-US" altLang="zh-CN" sz="2200" dirty="0">
                <a:ea typeface="宋体" panose="02010600030101010101" pitchFamily="2" charset="-122"/>
              </a:rPr>
              <a:t>CBOW transforms the goal into a </a:t>
            </a:r>
            <a:r>
              <a:rPr lang="en-US" altLang="zh-CN" sz="2200" dirty="0">
                <a:solidFill>
                  <a:srgbClr val="0070C0"/>
                </a:solidFill>
                <a:ea typeface="宋体" panose="02010600030101010101" pitchFamily="2" charset="-122"/>
              </a:rPr>
              <a:t>multi-class classification</a:t>
            </a:r>
            <a:r>
              <a:rPr lang="en-US" altLang="zh-CN" sz="2200" dirty="0">
                <a:ea typeface="宋体" panose="02010600030101010101" pitchFamily="2" charset="-122"/>
              </a:rPr>
              <a:t> problem</a:t>
            </a:r>
          </a:p>
        </p:txBody>
      </p:sp>
      <p:sp>
        <p:nvSpPr>
          <p:cNvPr id="27652" name="灯片编号占位符 3"/>
          <p:cNvSpPr>
            <a:spLocks noGrp="1" noChangeArrowheads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1AE2E7CB-E730-4DEC-9453-4A447CBB7A61}" type="slidenum">
              <a:rPr lang="en-US" altLang="en-US" sz="1200" smtClean="0">
                <a:latin typeface="Garamond" panose="02020404030301010803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26</a:t>
            </a:fld>
            <a:endParaRPr lang="en-US" altLang="en-US" sz="1200">
              <a:latin typeface="Garamond" panose="02020404030301010803" pitchFamily="18" charset="0"/>
            </a:endParaRPr>
          </a:p>
        </p:txBody>
      </p:sp>
      <p:pic>
        <p:nvPicPr>
          <p:cNvPr id="8" name="图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09"/>
          <a:stretch/>
        </p:blipFill>
        <p:spPr bwMode="auto">
          <a:xfrm>
            <a:off x="6048164" y="3071601"/>
            <a:ext cx="2294495" cy="284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7664" y="819547"/>
            <a:ext cx="5688632" cy="2026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4961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标题 1"/>
          <p:cNvSpPr>
            <a:spLocks noGrp="1" noChangeArrowheads="1"/>
          </p:cNvSpPr>
          <p:nvPr>
            <p:ph type="title"/>
          </p:nvPr>
        </p:nvSpPr>
        <p:spPr>
          <a:xfrm>
            <a:off x="457200" y="152636"/>
            <a:ext cx="8229600" cy="666911"/>
          </a:xfrm>
        </p:spPr>
        <p:txBody>
          <a:bodyPr/>
          <a:lstStyle/>
          <a:p>
            <a:r>
              <a:rPr lang="en-US" altLang="zh-CN" sz="3600" dirty="0">
                <a:ea typeface="宋体" panose="02010600030101010101" pitchFamily="2" charset="-122"/>
              </a:rPr>
              <a:t>Word2vec – CBOW</a:t>
            </a:r>
            <a:endParaRPr lang="zh-CN" altLang="en-US" sz="3600" dirty="0">
              <a:ea typeface="宋体" panose="02010600030101010101" pitchFamily="2" charset="-122"/>
            </a:endParaRPr>
          </a:p>
        </p:txBody>
      </p:sp>
      <p:sp>
        <p:nvSpPr>
          <p:cNvPr id="27651" name="内容占位符 2"/>
          <p:cNvSpPr>
            <a:spLocks noGrp="1" noChangeArrowheads="1"/>
          </p:cNvSpPr>
          <p:nvPr>
            <p:ph idx="1"/>
          </p:nvPr>
        </p:nvSpPr>
        <p:spPr>
          <a:xfrm>
            <a:off x="464213" y="1160748"/>
            <a:ext cx="4330823" cy="4896644"/>
          </a:xfrm>
        </p:spPr>
        <p:txBody>
          <a:bodyPr/>
          <a:lstStyle/>
          <a:p>
            <a:r>
              <a:rPr lang="en-US" altLang="zh-CN" sz="2200" dirty="0">
                <a:ea typeface="宋体" panose="02010600030101010101" pitchFamily="2" charset="-122"/>
              </a:rPr>
              <a:t>It is a shallow, fully connected NN model with one hidden layer</a:t>
            </a:r>
          </a:p>
          <a:p>
            <a:r>
              <a:rPr lang="en-US" altLang="zh-CN" sz="2200" dirty="0">
                <a:ea typeface="宋体" panose="02010600030101010101" pitchFamily="2" charset="-122"/>
              </a:rPr>
              <a:t>Input x</a:t>
            </a:r>
          </a:p>
          <a:p>
            <a:pPr lvl="1"/>
            <a:r>
              <a:rPr lang="en-US" altLang="zh-CN" sz="1800" dirty="0">
                <a:ea typeface="宋体" panose="02010600030101010101" pitchFamily="2" charset="-122"/>
              </a:rPr>
              <a:t>A vector of context words</a:t>
            </a:r>
          </a:p>
          <a:p>
            <a:r>
              <a:rPr lang="en-US" altLang="zh-CN" sz="2200" dirty="0">
                <a:ea typeface="宋体" panose="02010600030101010101" pitchFamily="2" charset="-122"/>
              </a:rPr>
              <a:t>Output y</a:t>
            </a:r>
          </a:p>
          <a:p>
            <a:pPr lvl="1"/>
            <a:r>
              <a:rPr lang="en-US" altLang="zh-CN" sz="1800" dirty="0">
                <a:ea typeface="宋体" panose="02010600030101010101" pitchFamily="2" charset="-122"/>
              </a:rPr>
              <a:t>Predicted probability for each target word</a:t>
            </a:r>
          </a:p>
          <a:p>
            <a:r>
              <a:rPr lang="en-US" altLang="zh-CN" sz="2200" dirty="0" err="1">
                <a:ea typeface="宋体" panose="02010600030101010101" pitchFamily="2" charset="-122"/>
              </a:rPr>
              <a:t>softmax</a:t>
            </a:r>
            <a:r>
              <a:rPr lang="en-US" altLang="zh-CN" sz="2200" dirty="0">
                <a:ea typeface="宋体" panose="02010600030101010101" pitchFamily="2" charset="-122"/>
              </a:rPr>
              <a:t>(): to normalize the output vector such that the summary of its values is 1</a:t>
            </a:r>
          </a:p>
        </p:txBody>
      </p:sp>
      <p:sp>
        <p:nvSpPr>
          <p:cNvPr id="27652" name="灯片编号占位符 3"/>
          <p:cNvSpPr>
            <a:spLocks noGrp="1" noChangeArrowheads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1AE2E7CB-E730-4DEC-9453-4A447CBB7A61}" type="slidenum">
              <a:rPr lang="en-US" altLang="en-US" sz="1200" smtClean="0">
                <a:latin typeface="Garamond" panose="02020404030301010803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27</a:t>
            </a:fld>
            <a:endParaRPr lang="en-US" altLang="en-US" sz="1200">
              <a:latin typeface="Garamond" panose="02020404030301010803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8885" y="1096916"/>
            <a:ext cx="4017915" cy="4330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2319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标题 1"/>
          <p:cNvSpPr>
            <a:spLocks noGrp="1" noChangeArrowheads="1"/>
          </p:cNvSpPr>
          <p:nvPr>
            <p:ph type="title"/>
          </p:nvPr>
        </p:nvSpPr>
        <p:spPr>
          <a:xfrm>
            <a:off x="457200" y="152636"/>
            <a:ext cx="8229600" cy="666911"/>
          </a:xfrm>
        </p:spPr>
        <p:txBody>
          <a:bodyPr/>
          <a:lstStyle/>
          <a:p>
            <a:r>
              <a:rPr lang="en-US" altLang="zh-CN" sz="3600" dirty="0">
                <a:ea typeface="宋体" panose="02010600030101010101" pitchFamily="2" charset="-122"/>
              </a:rPr>
              <a:t>Word2vec – CBOW – Training</a:t>
            </a:r>
            <a:endParaRPr lang="zh-CN" altLang="en-US" sz="3600" dirty="0">
              <a:ea typeface="宋体" panose="02010600030101010101" pitchFamily="2" charset="-122"/>
            </a:endParaRPr>
          </a:p>
        </p:txBody>
      </p:sp>
      <p:sp>
        <p:nvSpPr>
          <p:cNvPr id="27651" name="内容占位符 2"/>
          <p:cNvSpPr>
            <a:spLocks noGrp="1" noChangeArrowheads="1"/>
          </p:cNvSpPr>
          <p:nvPr>
            <p:ph idx="1"/>
          </p:nvPr>
        </p:nvSpPr>
        <p:spPr>
          <a:xfrm>
            <a:off x="323528" y="1196752"/>
            <a:ext cx="8604956" cy="4932548"/>
          </a:xfrm>
        </p:spPr>
        <p:txBody>
          <a:bodyPr/>
          <a:lstStyle/>
          <a:p>
            <a:r>
              <a:rPr lang="en-US" altLang="zh-CN" sz="2200" dirty="0">
                <a:ea typeface="宋体" panose="02010600030101010101" pitchFamily="2" charset="-122"/>
              </a:rPr>
              <a:t>The learning process</a:t>
            </a:r>
          </a:p>
          <a:p>
            <a:pPr marL="0" indent="0">
              <a:buNone/>
            </a:pPr>
            <a:r>
              <a:rPr lang="en-US" altLang="zh-CN" sz="2200" dirty="0">
                <a:ea typeface="宋体" panose="02010600030101010101" pitchFamily="2" charset="-122"/>
              </a:rPr>
              <a:t>        1. Training data generation</a:t>
            </a:r>
          </a:p>
          <a:p>
            <a:pPr marL="0" indent="0">
              <a:buNone/>
            </a:pPr>
            <a:r>
              <a:rPr lang="en-US" altLang="zh-CN" sz="2200" dirty="0">
                <a:ea typeface="宋体" panose="02010600030101010101" pitchFamily="2" charset="-122"/>
              </a:rPr>
              <a:t>        2. NN model training</a:t>
            </a:r>
          </a:p>
          <a:p>
            <a:r>
              <a:rPr lang="en-US" altLang="zh-CN" sz="2200" dirty="0">
                <a:ea typeface="宋体" panose="02010600030101010101" pitchFamily="2" charset="-122"/>
              </a:rPr>
              <a:t>After the training, it returns output layer parameter </a:t>
            </a:r>
            <a:r>
              <a:rPr lang="en-US" altLang="zh-CN" sz="2200" i="1" dirty="0" err="1">
                <a:ea typeface="宋体" panose="02010600030101010101" pitchFamily="2" charset="-122"/>
              </a:rPr>
              <a:t>W</a:t>
            </a:r>
            <a:r>
              <a:rPr lang="en-US" altLang="zh-CN" sz="2200" i="1" baseline="-25000" dirty="0" err="1">
                <a:ea typeface="宋体" panose="02010600030101010101" pitchFamily="2" charset="-122"/>
              </a:rPr>
              <a:t>y</a:t>
            </a:r>
            <a:r>
              <a:rPr lang="en-US" altLang="zh-CN" sz="2200" dirty="0">
                <a:ea typeface="宋体" panose="02010600030101010101" pitchFamily="2" charset="-122"/>
              </a:rPr>
              <a:t> as the representation set of words</a:t>
            </a:r>
          </a:p>
          <a:p>
            <a:r>
              <a:rPr lang="en-US" altLang="zh-CN" sz="2200" dirty="0">
                <a:ea typeface="宋体" panose="02010600030101010101" pitchFamily="2" charset="-122"/>
              </a:rPr>
              <a:t>Given a dataset </a:t>
            </a:r>
            <a:r>
              <a:rPr lang="en-US" altLang="zh-CN" sz="2200" dirty="0">
                <a:solidFill>
                  <a:srgbClr val="0070C0"/>
                </a:solidFill>
                <a:ea typeface="宋体" panose="02010600030101010101" pitchFamily="2" charset="-122"/>
              </a:rPr>
              <a:t>D</a:t>
            </a:r>
            <a:r>
              <a:rPr lang="en-US" altLang="zh-CN" sz="2200" dirty="0">
                <a:ea typeface="宋体" panose="02010600030101010101" pitchFamily="2" charset="-122"/>
              </a:rPr>
              <a:t>, preparing a training set </a:t>
            </a:r>
            <a:r>
              <a:rPr lang="en-US" altLang="zh-CN" sz="2200" dirty="0">
                <a:solidFill>
                  <a:srgbClr val="0070C0"/>
                </a:solidFill>
                <a:ea typeface="宋体" panose="02010600030101010101" pitchFamily="2" charset="-122"/>
              </a:rPr>
              <a:t>T</a:t>
            </a:r>
            <a:r>
              <a:rPr lang="en-US" altLang="zh-CN" sz="2200" dirty="0">
                <a:ea typeface="宋体" panose="02010600030101010101" pitchFamily="2" charset="-122"/>
              </a:rPr>
              <a:t> for each word as follows.</a:t>
            </a:r>
          </a:p>
          <a:p>
            <a:r>
              <a:rPr lang="en-US" altLang="zh-CN" sz="2200" dirty="0">
                <a:ea typeface="宋体" panose="02010600030101010101" pitchFamily="2" charset="-122"/>
              </a:rPr>
              <a:t>Consider a vocabulary of 26 distinct words, A~Z.</a:t>
            </a:r>
          </a:p>
          <a:p>
            <a:r>
              <a:rPr lang="en-US" altLang="zh-CN" sz="2200" dirty="0">
                <a:ea typeface="宋体" panose="02010600030101010101" pitchFamily="2" charset="-122"/>
              </a:rPr>
              <a:t>For a document, A </a:t>
            </a:r>
            <a:r>
              <a:rPr lang="en-US" altLang="zh-CN" sz="2200" dirty="0" err="1">
                <a:ea typeface="宋体" panose="02010600030101010101" pitchFamily="2" charset="-122"/>
              </a:rPr>
              <a:t>A</a:t>
            </a:r>
            <a:r>
              <a:rPr lang="en-US" altLang="zh-CN" sz="2200" dirty="0">
                <a:ea typeface="宋体" panose="02010600030101010101" pitchFamily="2" charset="-122"/>
              </a:rPr>
              <a:t> B C D </a:t>
            </a:r>
            <a:r>
              <a:rPr lang="en-US" altLang="zh-CN" sz="2200" dirty="0" err="1">
                <a:ea typeface="宋体" panose="02010600030101010101" pitchFamily="2" charset="-122"/>
              </a:rPr>
              <a:t>D</a:t>
            </a:r>
            <a:r>
              <a:rPr lang="en-US" altLang="zh-CN" sz="2200" dirty="0">
                <a:ea typeface="宋体" panose="02010600030101010101" pitchFamily="2" charset="-122"/>
              </a:rPr>
              <a:t> …, window size = 2</a:t>
            </a:r>
          </a:p>
          <a:p>
            <a:pPr marL="344487" lvl="1" indent="0">
              <a:buNone/>
            </a:pPr>
            <a:r>
              <a:rPr lang="en-US" altLang="zh-CN" sz="1800" dirty="0">
                <a:ea typeface="宋体" panose="02010600030101010101" pitchFamily="2" charset="-122"/>
              </a:rPr>
              <a:t>1. target: A, context: AB</a:t>
            </a:r>
          </a:p>
          <a:p>
            <a:pPr marL="344487" lvl="1" indent="0">
              <a:buNone/>
            </a:pPr>
            <a:r>
              <a:rPr lang="en-US" altLang="zh-CN" sz="1800" dirty="0">
                <a:ea typeface="宋体" panose="02010600030101010101" pitchFamily="2" charset="-122"/>
              </a:rPr>
              <a:t>2. target: A, context: ABC</a:t>
            </a:r>
          </a:p>
          <a:p>
            <a:pPr marL="344487" lvl="1" indent="0">
              <a:buNone/>
            </a:pPr>
            <a:r>
              <a:rPr lang="en-US" altLang="zh-CN" sz="1800" dirty="0">
                <a:ea typeface="宋体" panose="02010600030101010101" pitchFamily="2" charset="-122"/>
              </a:rPr>
              <a:t>3. target: B, context: AACD</a:t>
            </a:r>
          </a:p>
          <a:p>
            <a:pPr marL="344487" lvl="1" indent="0">
              <a:buNone/>
            </a:pPr>
            <a:r>
              <a:rPr lang="en-US" altLang="zh-CN" sz="1800" dirty="0">
                <a:ea typeface="宋体" panose="02010600030101010101" pitchFamily="2" charset="-122"/>
              </a:rPr>
              <a:t>4. target: C, context: ABDD</a:t>
            </a:r>
          </a:p>
          <a:p>
            <a:pPr marL="344487" lvl="1" indent="0">
              <a:buNone/>
            </a:pPr>
            <a:r>
              <a:rPr lang="en-US" altLang="zh-CN" sz="1800" dirty="0">
                <a:ea typeface="宋体" panose="02010600030101010101" pitchFamily="2" charset="-122"/>
              </a:rPr>
              <a:t>5. …</a:t>
            </a:r>
          </a:p>
        </p:txBody>
      </p:sp>
      <p:sp>
        <p:nvSpPr>
          <p:cNvPr id="27652" name="灯片编号占位符 3"/>
          <p:cNvSpPr>
            <a:spLocks noGrp="1" noChangeArrowheads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1AE2E7CB-E730-4DEC-9453-4A447CBB7A61}" type="slidenum">
              <a:rPr lang="en-US" altLang="en-US" sz="1200" smtClean="0">
                <a:latin typeface="Garamond" panose="02020404030301010803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28</a:t>
            </a:fld>
            <a:endParaRPr lang="en-US" altLang="en-US" sz="120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32596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标题 1"/>
          <p:cNvSpPr>
            <a:spLocks noGrp="1" noChangeArrowheads="1"/>
          </p:cNvSpPr>
          <p:nvPr>
            <p:ph type="title"/>
          </p:nvPr>
        </p:nvSpPr>
        <p:spPr>
          <a:xfrm>
            <a:off x="457200" y="152636"/>
            <a:ext cx="8579296" cy="666911"/>
          </a:xfrm>
        </p:spPr>
        <p:txBody>
          <a:bodyPr/>
          <a:lstStyle/>
          <a:p>
            <a:r>
              <a:rPr lang="en-US" altLang="zh-CN" sz="3600" dirty="0">
                <a:ea typeface="宋体" panose="02010600030101010101" pitchFamily="2" charset="-122"/>
              </a:rPr>
              <a:t>Word2vec – Model Training</a:t>
            </a:r>
            <a:endParaRPr lang="zh-CN" altLang="en-US" sz="3600" dirty="0">
              <a:ea typeface="宋体" panose="02010600030101010101" pitchFamily="2" charset="-122"/>
            </a:endParaRPr>
          </a:p>
        </p:txBody>
      </p:sp>
      <p:sp>
        <p:nvSpPr>
          <p:cNvPr id="27651" name="内容占位符 2"/>
          <p:cNvSpPr>
            <a:spLocks noGrp="1" noChangeArrowheads="1"/>
          </p:cNvSpPr>
          <p:nvPr>
            <p:ph idx="1"/>
          </p:nvPr>
        </p:nvSpPr>
        <p:spPr>
          <a:xfrm>
            <a:off x="323528" y="1179122"/>
            <a:ext cx="8640960" cy="5299014"/>
          </a:xfrm>
        </p:spPr>
        <p:txBody>
          <a:bodyPr/>
          <a:lstStyle/>
          <a:p>
            <a:r>
              <a:rPr lang="en-US" altLang="zh-CN" sz="2200" dirty="0">
                <a:ea typeface="宋体" panose="02010600030101010101" pitchFamily="2" charset="-122"/>
              </a:rPr>
              <a:t>Given a training set T, the model is trained by stochastic gradient descent (SGD).</a:t>
            </a:r>
          </a:p>
          <a:p>
            <a:r>
              <a:rPr lang="en-US" altLang="zh-CN" sz="2200" dirty="0">
                <a:ea typeface="宋体" panose="02010600030101010101" pitchFamily="2" charset="-122"/>
              </a:rPr>
              <a:t>For a training data, windows size=2</a:t>
            </a:r>
          </a:p>
          <a:p>
            <a:pPr lvl="1"/>
            <a:r>
              <a:rPr lang="en-US" altLang="zh-CN" sz="1800" dirty="0">
                <a:ea typeface="宋体" panose="02010600030101010101" pitchFamily="2" charset="-122"/>
              </a:rPr>
              <a:t>CBOW predicts  </a:t>
            </a:r>
          </a:p>
          <a:p>
            <a:pPr lvl="1"/>
            <a:r>
              <a:rPr lang="en-US" altLang="zh-CN" sz="1800" dirty="0">
                <a:ea typeface="宋体" panose="02010600030101010101" pitchFamily="2" charset="-122"/>
              </a:rPr>
              <a:t>Input layer: </a:t>
            </a:r>
            <a:r>
              <a:rPr lang="en-US" altLang="zh-CN" sz="1800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lang="en-US" altLang="zh-CN" sz="1800" i="1" baseline="-25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</a:t>
            </a:r>
            <a:r>
              <a:rPr lang="en-US" altLang="zh-CN" sz="1800" baseline="-25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-2</a:t>
            </a:r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sz="1800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lang="en-US" altLang="zh-CN" sz="1800" i="1" baseline="-25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</a:t>
            </a:r>
            <a:r>
              <a:rPr lang="en-US" altLang="zh-CN" sz="1800" baseline="-25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-1</a:t>
            </a:r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sz="1800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lang="en-US" altLang="zh-CN" sz="1800" i="1" baseline="-25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</a:t>
            </a:r>
            <a:r>
              <a:rPr lang="en-US" altLang="zh-CN" sz="1800" baseline="-25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+1</a:t>
            </a:r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sz="1800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lang="en-US" altLang="zh-CN" sz="1800" i="1" baseline="-25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</a:t>
            </a:r>
            <a:r>
              <a:rPr lang="en-US" altLang="zh-CN" sz="1800" baseline="-25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+2</a:t>
            </a:r>
            <a:r>
              <a:rPr lang="en-US" altLang="zh-CN" sz="1800" baseline="-25000" dirty="0">
                <a:ea typeface="宋体" panose="02010600030101010101" pitchFamily="2" charset="-122"/>
              </a:rPr>
              <a:t>         </a:t>
            </a:r>
            <a:r>
              <a:rPr lang="en-US" altLang="zh-CN" sz="1800" dirty="0">
                <a:ea typeface="宋体" panose="02010600030101010101" pitchFamily="2" charset="-122"/>
              </a:rPr>
              <a:t>(</a:t>
            </a:r>
            <a:r>
              <a:rPr lang="en-US" altLang="zh-CN" sz="1800" i="1" dirty="0">
                <a:ea typeface="宋体" panose="02010600030101010101" pitchFamily="2" charset="-122"/>
              </a:rPr>
              <a:t>V</a:t>
            </a:r>
            <a:r>
              <a:rPr lang="en-US" altLang="zh-CN" sz="1800" dirty="0">
                <a:ea typeface="宋体" panose="02010600030101010101" pitchFamily="2" charset="-122"/>
              </a:rPr>
              <a:t>×1)</a:t>
            </a:r>
          </a:p>
          <a:p>
            <a:pPr lvl="1"/>
            <a:r>
              <a:rPr lang="en-US" altLang="zh-CN" sz="1800" dirty="0">
                <a:ea typeface="宋体" panose="02010600030101010101" pitchFamily="2" charset="-122"/>
              </a:rPr>
              <a:t>Input layer weight parameter </a:t>
            </a:r>
            <a:r>
              <a:rPr lang="en-US" altLang="zh-CN" sz="1800" i="1" dirty="0" err="1">
                <a:ea typeface="宋体" panose="02010600030101010101" pitchFamily="2" charset="-122"/>
              </a:rPr>
              <a:t>W</a:t>
            </a:r>
            <a:r>
              <a:rPr lang="en-US" altLang="zh-CN" sz="1800" i="1" baseline="-25000" dirty="0" err="1">
                <a:ea typeface="宋体" panose="02010600030101010101" pitchFamily="2" charset="-122"/>
              </a:rPr>
              <a:t>x</a:t>
            </a:r>
            <a:r>
              <a:rPr lang="en-US" altLang="zh-CN" sz="1800" dirty="0">
                <a:ea typeface="宋体" panose="02010600030101010101" pitchFamily="2" charset="-122"/>
              </a:rPr>
              <a:t>   (</a:t>
            </a:r>
            <a:r>
              <a:rPr lang="en-US" altLang="zh-CN" sz="1800" i="1" dirty="0" err="1">
                <a:ea typeface="宋体" panose="02010600030101010101" pitchFamily="2" charset="-122"/>
              </a:rPr>
              <a:t>V</a:t>
            </a:r>
            <a:r>
              <a:rPr lang="en-US" altLang="zh-CN" sz="1800" dirty="0" err="1">
                <a:ea typeface="宋体" panose="02010600030101010101" pitchFamily="2" charset="-122"/>
              </a:rPr>
              <a:t>×</a:t>
            </a:r>
            <a:r>
              <a:rPr lang="en-US" altLang="zh-CN" sz="1800" i="1" dirty="0" err="1">
                <a:ea typeface="宋体" panose="02010600030101010101" pitchFamily="2" charset="-122"/>
              </a:rPr>
              <a:t>d</a:t>
            </a:r>
            <a:r>
              <a:rPr lang="en-US" altLang="zh-CN" sz="1800" dirty="0">
                <a:ea typeface="宋体" panose="02010600030101010101" pitchFamily="2" charset="-122"/>
              </a:rPr>
              <a:t>)</a:t>
            </a:r>
          </a:p>
          <a:p>
            <a:pPr lvl="1"/>
            <a:r>
              <a:rPr lang="en-US" altLang="zh-CN" sz="1800" dirty="0">
                <a:ea typeface="宋体" panose="02010600030101010101" pitchFamily="2" charset="-122"/>
              </a:rPr>
              <a:t>Hidden layer </a:t>
            </a:r>
            <a:r>
              <a:rPr lang="en-US" altLang="zh-CN" sz="1800" i="1" dirty="0">
                <a:ea typeface="宋体" panose="02010600030101010101" pitchFamily="2" charset="-122"/>
              </a:rPr>
              <a:t>h</a:t>
            </a:r>
            <a:r>
              <a:rPr lang="en-US" altLang="zh-CN" sz="1800" dirty="0">
                <a:ea typeface="宋体" panose="02010600030101010101" pitchFamily="2" charset="-122"/>
              </a:rPr>
              <a:t>    (</a:t>
            </a:r>
            <a:r>
              <a:rPr lang="en-US" altLang="zh-CN" sz="1800" i="1" dirty="0">
                <a:ea typeface="宋体" panose="02010600030101010101" pitchFamily="2" charset="-122"/>
              </a:rPr>
              <a:t>d</a:t>
            </a:r>
            <a:r>
              <a:rPr lang="en-US" altLang="zh-CN" sz="1800" dirty="0">
                <a:ea typeface="宋体" panose="02010600030101010101" pitchFamily="2" charset="-122"/>
              </a:rPr>
              <a:t>×1)</a:t>
            </a:r>
          </a:p>
          <a:p>
            <a:pPr lvl="1"/>
            <a:endParaRPr lang="en-US" altLang="zh-CN" sz="1800" dirty="0">
              <a:ea typeface="宋体" panose="02010600030101010101" pitchFamily="2" charset="-122"/>
            </a:endParaRPr>
          </a:p>
          <a:p>
            <a:pPr lvl="1"/>
            <a:endParaRPr lang="en-US" altLang="zh-CN" sz="1800" dirty="0">
              <a:ea typeface="宋体" panose="02010600030101010101" pitchFamily="2" charset="-122"/>
            </a:endParaRPr>
          </a:p>
          <a:p>
            <a:pPr lvl="1"/>
            <a:endParaRPr lang="en-US" altLang="zh-CN" sz="1800" dirty="0">
              <a:ea typeface="宋体" panose="02010600030101010101" pitchFamily="2" charset="-122"/>
            </a:endParaRPr>
          </a:p>
          <a:p>
            <a:pPr lvl="1"/>
            <a:r>
              <a:rPr lang="en-US" altLang="zh-CN" sz="1800" dirty="0">
                <a:ea typeface="宋体" panose="02010600030101010101" pitchFamily="2" charset="-122"/>
              </a:rPr>
              <a:t>Output layer weight parameter </a:t>
            </a:r>
            <a:r>
              <a:rPr lang="en-US" altLang="zh-CN" sz="1800" i="1" dirty="0" err="1">
                <a:ea typeface="宋体" panose="02010600030101010101" pitchFamily="2" charset="-122"/>
              </a:rPr>
              <a:t>W</a:t>
            </a:r>
            <a:r>
              <a:rPr lang="en-US" altLang="zh-CN" sz="1800" i="1" baseline="-25000" dirty="0" err="1">
                <a:ea typeface="宋体" panose="02010600030101010101" pitchFamily="2" charset="-122"/>
              </a:rPr>
              <a:t>y</a:t>
            </a:r>
            <a:r>
              <a:rPr lang="en-US" altLang="zh-CN" sz="1800" dirty="0">
                <a:ea typeface="宋体" panose="02010600030101010101" pitchFamily="2" charset="-122"/>
              </a:rPr>
              <a:t>    (</a:t>
            </a:r>
            <a:r>
              <a:rPr lang="en-US" altLang="zh-CN" sz="1800" i="1" dirty="0" err="1">
                <a:ea typeface="宋体" panose="02010600030101010101" pitchFamily="2" charset="-122"/>
              </a:rPr>
              <a:t>d</a:t>
            </a:r>
            <a:r>
              <a:rPr lang="en-US" altLang="zh-CN" sz="1800" dirty="0" err="1">
                <a:ea typeface="宋体" panose="02010600030101010101" pitchFamily="2" charset="-122"/>
              </a:rPr>
              <a:t>×</a:t>
            </a:r>
            <a:r>
              <a:rPr lang="en-US" altLang="zh-CN" sz="1800" i="1" dirty="0" err="1">
                <a:ea typeface="宋体" panose="02010600030101010101" pitchFamily="2" charset="-122"/>
              </a:rPr>
              <a:t>V</a:t>
            </a:r>
            <a:r>
              <a:rPr lang="en-US" altLang="zh-CN" sz="1800" dirty="0">
                <a:ea typeface="宋体" panose="02010600030101010101" pitchFamily="2" charset="-122"/>
              </a:rPr>
              <a:t>) </a:t>
            </a:r>
          </a:p>
          <a:p>
            <a:pPr lvl="1"/>
            <a:r>
              <a:rPr lang="en-US" altLang="zh-CN" sz="1800" dirty="0">
                <a:ea typeface="宋体" panose="02010600030101010101" pitchFamily="2" charset="-122"/>
              </a:rPr>
              <a:t>Output layer </a:t>
            </a:r>
            <a:r>
              <a:rPr lang="en-US" altLang="zh-CN" sz="1800" i="1" dirty="0">
                <a:ea typeface="宋体" panose="02010600030101010101" pitchFamily="2" charset="-122"/>
              </a:rPr>
              <a:t>y</a:t>
            </a:r>
            <a:r>
              <a:rPr lang="en-US" altLang="zh-CN" sz="1800" dirty="0">
                <a:ea typeface="宋体" panose="02010600030101010101" pitchFamily="2" charset="-122"/>
              </a:rPr>
              <a:t>     (</a:t>
            </a:r>
            <a:r>
              <a:rPr lang="en-US" altLang="zh-CN" sz="1800" i="1" dirty="0">
                <a:ea typeface="宋体" panose="02010600030101010101" pitchFamily="2" charset="-122"/>
              </a:rPr>
              <a:t>V</a:t>
            </a:r>
            <a:r>
              <a:rPr lang="en-US" altLang="zh-CN" sz="1800" dirty="0">
                <a:ea typeface="宋体" panose="02010600030101010101" pitchFamily="2" charset="-122"/>
              </a:rPr>
              <a:t>×1)</a:t>
            </a:r>
          </a:p>
          <a:p>
            <a:pPr marL="344487" lvl="1" indent="0">
              <a:buNone/>
            </a:pPr>
            <a:r>
              <a:rPr lang="en-US" altLang="zh-CN" sz="1800" dirty="0">
                <a:ea typeface="宋体" panose="02010600030101010101" pitchFamily="2" charset="-122"/>
              </a:rPr>
              <a:t>       </a:t>
            </a:r>
            <a:r>
              <a:rPr lang="en-US" altLang="zh-CN" sz="1800" i="1" dirty="0">
                <a:ea typeface="宋体" panose="02010600030101010101" pitchFamily="2" charset="-122"/>
              </a:rPr>
              <a:t>y</a:t>
            </a:r>
            <a:r>
              <a:rPr lang="en-US" altLang="zh-CN" sz="1800" dirty="0">
                <a:ea typeface="宋体" panose="02010600030101010101" pitchFamily="2" charset="-122"/>
              </a:rPr>
              <a:t>=</a:t>
            </a:r>
            <a:r>
              <a:rPr lang="en-US" altLang="zh-CN" sz="1800" dirty="0" err="1">
                <a:ea typeface="宋体" panose="02010600030101010101" pitchFamily="2" charset="-122"/>
              </a:rPr>
              <a:t>softmax</a:t>
            </a:r>
            <a:r>
              <a:rPr lang="en-US" altLang="zh-CN" sz="1800" dirty="0">
                <a:ea typeface="宋体" panose="02010600030101010101" pitchFamily="2" charset="-122"/>
              </a:rPr>
              <a:t>((</a:t>
            </a:r>
            <a:r>
              <a:rPr lang="en-US" altLang="zh-CN" sz="1800" i="1" dirty="0" err="1">
                <a:ea typeface="宋体" panose="02010600030101010101" pitchFamily="2" charset="-122"/>
              </a:rPr>
              <a:t>W</a:t>
            </a:r>
            <a:r>
              <a:rPr lang="en-US" altLang="zh-CN" sz="1800" i="1" baseline="-25000" dirty="0" err="1">
                <a:ea typeface="宋体" panose="02010600030101010101" pitchFamily="2" charset="-122"/>
              </a:rPr>
              <a:t>y</a:t>
            </a:r>
            <a:r>
              <a:rPr lang="en-US" altLang="zh-CN" sz="1800" dirty="0">
                <a:ea typeface="宋体" panose="02010600030101010101" pitchFamily="2" charset="-122"/>
              </a:rPr>
              <a:t>)</a:t>
            </a:r>
            <a:r>
              <a:rPr lang="en-US" altLang="zh-CN" sz="1800" baseline="30000" dirty="0">
                <a:ea typeface="宋体" panose="02010600030101010101" pitchFamily="2" charset="-122"/>
              </a:rPr>
              <a:t>T</a:t>
            </a:r>
            <a:r>
              <a:rPr lang="en-US" altLang="zh-CN" sz="1800" dirty="0">
                <a:ea typeface="宋体" panose="02010600030101010101" pitchFamily="2" charset="-122"/>
              </a:rPr>
              <a:t> ·</a:t>
            </a:r>
            <a:r>
              <a:rPr lang="en-US" altLang="zh-CN" sz="1800" i="1" dirty="0">
                <a:ea typeface="宋体" panose="02010600030101010101" pitchFamily="2" charset="-122"/>
              </a:rPr>
              <a:t>h</a:t>
            </a:r>
            <a:r>
              <a:rPr lang="en-US" altLang="zh-CN" sz="1800" dirty="0">
                <a:ea typeface="宋体" panose="02010600030101010101" pitchFamily="2" charset="-122"/>
              </a:rPr>
              <a:t>)</a:t>
            </a:r>
          </a:p>
          <a:p>
            <a:endParaRPr lang="en-US" altLang="zh-CN" sz="2200" dirty="0">
              <a:ea typeface="宋体" panose="02010600030101010101" pitchFamily="2" charset="-122"/>
            </a:endParaRPr>
          </a:p>
        </p:txBody>
      </p:sp>
      <p:sp>
        <p:nvSpPr>
          <p:cNvPr id="27652" name="灯片编号占位符 3"/>
          <p:cNvSpPr>
            <a:spLocks noGrp="1" noChangeArrowheads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1AE2E7CB-E730-4DEC-9453-4A447CBB7A61}" type="slidenum">
              <a:rPr lang="en-US" altLang="en-US" sz="1200" smtClean="0">
                <a:latin typeface="Garamond" panose="02020404030301010803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29</a:t>
            </a:fld>
            <a:endParaRPr lang="en-US" altLang="en-US" sz="1200">
              <a:latin typeface="Garamond" panose="02020404030301010803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5796" y="2348880"/>
            <a:ext cx="2438095" cy="276190"/>
          </a:xfrm>
          <a:prstGeom prst="rect">
            <a:avLst/>
          </a:prstGeom>
        </p:spPr>
      </p:pic>
      <p:pic>
        <p:nvPicPr>
          <p:cNvPr id="7" name="图片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09"/>
          <a:stretch/>
        </p:blipFill>
        <p:spPr bwMode="auto">
          <a:xfrm>
            <a:off x="6008258" y="1988840"/>
            <a:ext cx="2674553" cy="3312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578" y="3794828"/>
            <a:ext cx="4910759" cy="714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9010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223963" y="1592263"/>
            <a:ext cx="8324850" cy="792162"/>
          </a:xfrm>
        </p:spPr>
        <p:txBody>
          <a:bodyPr/>
          <a:lstStyle/>
          <a:p>
            <a:pPr eaLnBrk="1" hangingPunct="1"/>
            <a:r>
              <a:rPr lang="en-US" altLang="zh-CN" sz="4800">
                <a:ea typeface="宋体" panose="02010600030101010101" pitchFamily="2" charset="-122"/>
              </a:rPr>
              <a:t>Representation Learning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533400" y="4191000"/>
            <a:ext cx="8229600" cy="1905000"/>
          </a:xfrm>
        </p:spPr>
        <p:txBody>
          <a:bodyPr/>
          <a:lstStyle/>
          <a:p>
            <a:pPr algn="r" eaLnBrk="1" hangingPunct="1"/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2735263" y="2960688"/>
            <a:ext cx="3673475" cy="792162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</a:defRPr>
            </a:lvl9pPr>
          </a:lstStyle>
          <a:p>
            <a:pPr eaLnBrk="1" hangingPunct="1">
              <a:defRPr/>
            </a:pPr>
            <a:r>
              <a:rPr lang="en-US" altLang="zh-CN" sz="3200" kern="0" dirty="0">
                <a:ea typeface="宋体" panose="02010600030101010101" pitchFamily="2" charset="-122"/>
              </a:rPr>
              <a:t>Word Embedding</a:t>
            </a:r>
            <a:br>
              <a:rPr lang="en-US" altLang="zh-CN" sz="4800" kern="0" dirty="0">
                <a:ea typeface="宋体" panose="02010600030101010101" pitchFamily="2" charset="-122"/>
              </a:rPr>
            </a:br>
            <a:endParaRPr lang="en-US" altLang="zh-CN" sz="3200" kern="0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标题 1"/>
          <p:cNvSpPr>
            <a:spLocks noGrp="1" noChangeArrowheads="1"/>
          </p:cNvSpPr>
          <p:nvPr>
            <p:ph type="title"/>
          </p:nvPr>
        </p:nvSpPr>
        <p:spPr>
          <a:xfrm>
            <a:off x="457200" y="152636"/>
            <a:ext cx="8579296" cy="666911"/>
          </a:xfrm>
        </p:spPr>
        <p:txBody>
          <a:bodyPr/>
          <a:lstStyle/>
          <a:p>
            <a:r>
              <a:rPr lang="en-US" altLang="zh-CN" sz="3600" dirty="0">
                <a:ea typeface="宋体" panose="02010600030101010101" pitchFamily="2" charset="-122"/>
              </a:rPr>
              <a:t>CBOW – Parameter Update</a:t>
            </a:r>
            <a:endParaRPr lang="zh-CN" altLang="en-US" sz="3600" dirty="0">
              <a:ea typeface="宋体" panose="02010600030101010101" pitchFamily="2" charset="-122"/>
            </a:endParaRPr>
          </a:p>
        </p:txBody>
      </p:sp>
      <p:sp>
        <p:nvSpPr>
          <p:cNvPr id="27651" name="内容占位符 2"/>
          <p:cNvSpPr>
            <a:spLocks noGrp="1" noChangeArrowheads="1"/>
          </p:cNvSpPr>
          <p:nvPr>
            <p:ph idx="1"/>
          </p:nvPr>
        </p:nvSpPr>
        <p:spPr>
          <a:xfrm>
            <a:off x="323528" y="980728"/>
            <a:ext cx="8640960" cy="5497408"/>
          </a:xfrm>
        </p:spPr>
        <p:txBody>
          <a:bodyPr/>
          <a:lstStyle/>
          <a:p>
            <a:pPr>
              <a:spcAft>
                <a:spcPts val="300"/>
              </a:spcAft>
            </a:pPr>
            <a:r>
              <a:rPr lang="en-US" altLang="zh-CN" sz="2200" dirty="0">
                <a:ea typeface="宋体" panose="02010600030101010101" pitchFamily="2" charset="-122"/>
              </a:rPr>
              <a:t>The goal of training is to update model parameters in order to maximize the probability of the target word, and minimize the probability of NON-target words.</a:t>
            </a:r>
          </a:p>
          <a:p>
            <a:pPr>
              <a:spcAft>
                <a:spcPts val="300"/>
              </a:spcAft>
            </a:pPr>
            <a:r>
              <a:rPr lang="en-US" altLang="zh-CN" sz="2200" dirty="0">
                <a:ea typeface="宋体" panose="02010600030101010101" pitchFamily="2" charset="-122"/>
              </a:rPr>
              <a:t>Each word has two roles:</a:t>
            </a:r>
          </a:p>
          <a:p>
            <a:pPr lvl="1">
              <a:spcAft>
                <a:spcPts val="300"/>
              </a:spcAft>
            </a:pPr>
            <a:r>
              <a:rPr lang="en-US" altLang="zh-CN" sz="1800" dirty="0">
                <a:ea typeface="宋体" panose="02010600030101010101" pitchFamily="2" charset="-122"/>
              </a:rPr>
              <a:t>A target word or a context word of another target word</a:t>
            </a:r>
          </a:p>
          <a:p>
            <a:pPr>
              <a:spcAft>
                <a:spcPts val="300"/>
              </a:spcAft>
            </a:pPr>
            <a:r>
              <a:rPr lang="en-US" altLang="zh-CN" sz="2200" dirty="0">
                <a:ea typeface="宋体" panose="02010600030101010101" pitchFamily="2" charset="-122"/>
              </a:rPr>
              <a:t>CBOW (and all other models of word2vec) aims to</a:t>
            </a:r>
          </a:p>
          <a:p>
            <a:pPr lvl="1">
              <a:spcAft>
                <a:spcPts val="300"/>
              </a:spcAft>
            </a:pPr>
            <a:r>
              <a:rPr lang="en-US" altLang="zh-CN" sz="1800" dirty="0">
                <a:ea typeface="宋体" panose="02010600030101010101" pitchFamily="2" charset="-122"/>
              </a:rPr>
              <a:t>Maximize the inner product of </a:t>
            </a:r>
            <a:r>
              <a:rPr lang="en-US" altLang="zh-CN" sz="1800" dirty="0" err="1">
                <a:ea typeface="宋体" panose="02010600030101010101" pitchFamily="2" charset="-122"/>
              </a:rPr>
              <a:t>vec</a:t>
            </a:r>
            <a:r>
              <a:rPr lang="en-US" altLang="zh-CN" sz="1800" dirty="0">
                <a:ea typeface="宋体" panose="02010600030101010101" pitchFamily="2" charset="-122"/>
              </a:rPr>
              <a:t>(target) and </a:t>
            </a:r>
            <a:r>
              <a:rPr lang="en-US" altLang="zh-CN" sz="1800" dirty="0" err="1">
                <a:ea typeface="宋体" panose="02010600030101010101" pitchFamily="2" charset="-122"/>
              </a:rPr>
              <a:t>vec</a:t>
            </a:r>
            <a:r>
              <a:rPr lang="en-US" altLang="zh-CN" sz="1800" dirty="0">
                <a:ea typeface="宋体" panose="02010600030101010101" pitchFamily="2" charset="-122"/>
              </a:rPr>
              <a:t>(context).</a:t>
            </a:r>
          </a:p>
          <a:p>
            <a:pPr marL="327025" lvl="1" indent="0">
              <a:spcAft>
                <a:spcPts val="300"/>
              </a:spcAft>
              <a:buNone/>
            </a:pPr>
            <a:r>
              <a:rPr lang="en-US" altLang="zh-CN" sz="1800" dirty="0">
                <a:ea typeface="宋体" panose="02010600030101010101" pitchFamily="2" charset="-122"/>
              </a:rPr>
              <a:t>      i.e., to move </a:t>
            </a:r>
            <a:r>
              <a:rPr lang="en-US" altLang="zh-CN" sz="1800" dirty="0" err="1">
                <a:ea typeface="宋体" panose="02010600030101010101" pitchFamily="2" charset="-122"/>
              </a:rPr>
              <a:t>vec</a:t>
            </a:r>
            <a:r>
              <a:rPr lang="en-US" altLang="zh-CN" sz="1800" dirty="0">
                <a:ea typeface="宋体" panose="02010600030101010101" pitchFamily="2" charset="-122"/>
              </a:rPr>
              <a:t>(target) and </a:t>
            </a:r>
            <a:r>
              <a:rPr lang="en-US" altLang="zh-CN" sz="1800" dirty="0" err="1">
                <a:ea typeface="宋体" panose="02010600030101010101" pitchFamily="2" charset="-122"/>
              </a:rPr>
              <a:t>vec</a:t>
            </a:r>
            <a:r>
              <a:rPr lang="en-US" altLang="zh-CN" sz="1800" dirty="0">
                <a:ea typeface="宋体" panose="02010600030101010101" pitchFamily="2" charset="-122"/>
              </a:rPr>
              <a:t>(context) closer</a:t>
            </a:r>
          </a:p>
          <a:p>
            <a:pPr lvl="1">
              <a:spcAft>
                <a:spcPts val="300"/>
              </a:spcAft>
            </a:pPr>
            <a:r>
              <a:rPr lang="en-US" altLang="zh-CN" sz="1800" dirty="0">
                <a:ea typeface="宋体" panose="02010600030101010101" pitchFamily="2" charset="-122"/>
              </a:rPr>
              <a:t>Minimize the inner product of </a:t>
            </a:r>
            <a:r>
              <a:rPr lang="en-US" altLang="zh-CN" sz="1800" dirty="0" err="1">
                <a:ea typeface="宋体" panose="02010600030101010101" pitchFamily="2" charset="-122"/>
              </a:rPr>
              <a:t>vec</a:t>
            </a:r>
            <a:r>
              <a:rPr lang="en-US" altLang="zh-CN" sz="1800" dirty="0">
                <a:ea typeface="宋体" panose="02010600030101010101" pitchFamily="2" charset="-122"/>
              </a:rPr>
              <a:t>(non-target) and </a:t>
            </a:r>
            <a:r>
              <a:rPr lang="en-US" altLang="zh-CN" sz="1800" dirty="0" err="1">
                <a:ea typeface="宋体" panose="02010600030101010101" pitchFamily="2" charset="-122"/>
              </a:rPr>
              <a:t>vec</a:t>
            </a:r>
            <a:r>
              <a:rPr lang="en-US" altLang="zh-CN" sz="1800" dirty="0">
                <a:ea typeface="宋体" panose="02010600030101010101" pitchFamily="2" charset="-122"/>
              </a:rPr>
              <a:t>(context).</a:t>
            </a:r>
          </a:p>
          <a:p>
            <a:pPr marL="327025" lvl="1" indent="0">
              <a:spcAft>
                <a:spcPts val="300"/>
              </a:spcAft>
              <a:buNone/>
            </a:pPr>
            <a:r>
              <a:rPr lang="en-US" altLang="zh-CN" sz="1800" dirty="0">
                <a:ea typeface="宋体" panose="02010600030101010101" pitchFamily="2" charset="-122"/>
              </a:rPr>
              <a:t>      i.e., to move </a:t>
            </a:r>
            <a:r>
              <a:rPr lang="en-US" altLang="zh-CN" sz="1800" dirty="0" err="1">
                <a:ea typeface="宋体" panose="02010600030101010101" pitchFamily="2" charset="-122"/>
              </a:rPr>
              <a:t>vec</a:t>
            </a:r>
            <a:r>
              <a:rPr lang="en-US" altLang="zh-CN" sz="1800" dirty="0">
                <a:ea typeface="宋体" panose="02010600030101010101" pitchFamily="2" charset="-122"/>
              </a:rPr>
              <a:t>(non-target) and </a:t>
            </a:r>
            <a:r>
              <a:rPr lang="en-US" altLang="zh-CN" sz="1800" dirty="0" err="1">
                <a:ea typeface="宋体" panose="02010600030101010101" pitchFamily="2" charset="-122"/>
              </a:rPr>
              <a:t>vec</a:t>
            </a:r>
            <a:r>
              <a:rPr lang="en-US" altLang="zh-CN" sz="1800" dirty="0">
                <a:ea typeface="宋体" panose="02010600030101010101" pitchFamily="2" charset="-122"/>
              </a:rPr>
              <a:t>(context) away</a:t>
            </a:r>
          </a:p>
          <a:p>
            <a:pPr>
              <a:spcAft>
                <a:spcPts val="300"/>
              </a:spcAft>
            </a:pPr>
            <a:r>
              <a:rPr lang="en-US" altLang="zh-CN" sz="2200" dirty="0">
                <a:ea typeface="宋体" panose="02010600030101010101" pitchFamily="2" charset="-122"/>
              </a:rPr>
              <a:t>Two target words’ vectors are close to each other, i.e., similar or relevant, if they have similar contexts.</a:t>
            </a:r>
          </a:p>
          <a:p>
            <a:endParaRPr lang="en-US" altLang="zh-CN" sz="2200" dirty="0">
              <a:ea typeface="宋体" panose="02010600030101010101" pitchFamily="2" charset="-122"/>
            </a:endParaRPr>
          </a:p>
        </p:txBody>
      </p:sp>
      <p:sp>
        <p:nvSpPr>
          <p:cNvPr id="27652" name="灯片编号占位符 3"/>
          <p:cNvSpPr>
            <a:spLocks noGrp="1" noChangeArrowheads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1AE2E7CB-E730-4DEC-9453-4A447CBB7A61}" type="slidenum">
              <a:rPr lang="en-US" altLang="en-US" sz="1200" smtClean="0">
                <a:latin typeface="Garamond" panose="02020404030301010803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30</a:t>
            </a:fld>
            <a:endParaRPr lang="en-US" altLang="en-US" sz="1200">
              <a:latin typeface="Garamond" panose="02020404030301010803" pitchFamily="18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100392" y="3667090"/>
            <a:ext cx="864096" cy="4099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6938174" y="3670429"/>
            <a:ext cx="2205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y</a:t>
            </a:r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=</a:t>
            </a:r>
            <a:r>
              <a:rPr lang="en-US" altLang="zh-CN" sz="18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softmax</a:t>
            </a:r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((</a:t>
            </a:r>
            <a:r>
              <a:rPr lang="en-US" altLang="zh-CN" sz="1800" i="1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W</a:t>
            </a:r>
            <a:r>
              <a:rPr lang="en-US" altLang="zh-CN" sz="1800" i="1" baseline="-250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y</a:t>
            </a:r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lang="en-US" altLang="zh-CN" sz="1800" baseline="30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</a:t>
            </a:r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·</a:t>
            </a:r>
            <a:r>
              <a:rPr lang="en-US" altLang="zh-CN" sz="1800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h</a:t>
            </a:r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endParaRPr lang="zh-CN" alt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30983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标题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>
                <a:ea typeface="宋体" panose="02010600030101010101" pitchFamily="2" charset="-122"/>
              </a:rPr>
              <a:t>Main idea of word2vec – </a:t>
            </a:r>
            <a:r>
              <a:rPr lang="en-US" altLang="zh-CN" sz="3600" dirty="0" err="1">
                <a:ea typeface="宋体" panose="02010600030101010101" pitchFamily="2" charset="-122"/>
              </a:rPr>
              <a:t>SkipGram</a:t>
            </a:r>
            <a:endParaRPr lang="zh-CN" altLang="en-US" sz="3600" dirty="0">
              <a:ea typeface="宋体" panose="02010600030101010101" pitchFamily="2" charset="-122"/>
            </a:endParaRPr>
          </a:p>
        </p:txBody>
      </p:sp>
      <p:sp>
        <p:nvSpPr>
          <p:cNvPr id="28675" name="内容占位符 2"/>
          <p:cNvSpPr>
            <a:spLocks noGrp="1" noChangeArrowheads="1"/>
          </p:cNvSpPr>
          <p:nvPr>
            <p:ph idx="1"/>
          </p:nvPr>
        </p:nvSpPr>
        <p:spPr>
          <a:xfrm>
            <a:off x="287338" y="1128713"/>
            <a:ext cx="5721350" cy="5002212"/>
          </a:xfrm>
        </p:spPr>
        <p:txBody>
          <a:bodyPr/>
          <a:lstStyle/>
          <a:p>
            <a:r>
              <a:rPr lang="en-US" altLang="zh-CN" sz="2200" dirty="0">
                <a:ea typeface="宋体" panose="02010600030101010101" pitchFamily="2" charset="-122"/>
              </a:rPr>
              <a:t>Objective function: Maximize the log probability of any context word given the current center word:</a:t>
            </a:r>
            <a:endParaRPr lang="zh-CN" altLang="en-US" sz="2200" dirty="0">
              <a:ea typeface="宋体" panose="02010600030101010101" pitchFamily="2" charset="-122"/>
            </a:endParaRPr>
          </a:p>
        </p:txBody>
      </p:sp>
      <p:sp>
        <p:nvSpPr>
          <p:cNvPr id="28676" name="灯片编号占位符 3"/>
          <p:cNvSpPr>
            <a:spLocks noGrp="1" noChangeArrowheads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C2A0073C-F156-412B-BCEA-9913358F3B51}" type="slidenum">
              <a:rPr lang="en-US" altLang="en-US" sz="1200" smtClean="0">
                <a:latin typeface="Garamond" panose="02020404030301010803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31</a:t>
            </a:fld>
            <a:endParaRPr lang="en-US" altLang="en-US" sz="1200">
              <a:latin typeface="Garamond" panose="02020404030301010803" pitchFamily="18" charset="0"/>
            </a:endParaRPr>
          </a:p>
        </p:txBody>
      </p:sp>
      <p:pic>
        <p:nvPicPr>
          <p:cNvPr id="2867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2475" y="1201738"/>
            <a:ext cx="3330575" cy="453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717032"/>
            <a:ext cx="5453063" cy="1665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9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675" y="2339181"/>
            <a:ext cx="4343400" cy="823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标题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>
                <a:ea typeface="宋体" panose="02010600030101010101" pitchFamily="2" charset="-122"/>
              </a:rPr>
              <a:t>Main idea of word2vec</a:t>
            </a:r>
            <a:endParaRPr lang="zh-CN" altLang="en-US" sz="3600">
              <a:ea typeface="宋体" panose="02010600030101010101" pitchFamily="2" charset="-122"/>
            </a:endParaRPr>
          </a:p>
        </p:txBody>
      </p:sp>
      <p:sp>
        <p:nvSpPr>
          <p:cNvPr id="29699" name="灯片编号占位符 3"/>
          <p:cNvSpPr>
            <a:spLocks noGrp="1" noChangeArrowheads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FC3EE776-49A6-4006-9996-EA7AAE10E6D6}" type="slidenum">
              <a:rPr lang="en-US" altLang="en-US" sz="1200" smtClean="0">
                <a:latin typeface="Garamond" panose="02020404030301010803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32</a:t>
            </a:fld>
            <a:endParaRPr lang="en-US" altLang="en-US" sz="1200">
              <a:latin typeface="Garamond" panose="02020404030301010803" pitchFamily="18" charset="0"/>
            </a:endParaRPr>
          </a:p>
        </p:txBody>
      </p:sp>
      <p:pic>
        <p:nvPicPr>
          <p:cNvPr id="29700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038" y="1125538"/>
            <a:ext cx="3349625" cy="4657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1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500" y="1143000"/>
            <a:ext cx="3600450" cy="459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A7BE55-3FA7-40DB-B68F-0779D219E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>
                <a:ea typeface="宋体" panose="02010600030101010101" pitchFamily="2" charset="-122"/>
              </a:rPr>
              <a:t>Linear relationships in word2vec</a:t>
            </a:r>
            <a:endParaRPr lang="zh-CN" altLang="en-US" sz="36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AE7CA8D-0404-4AE7-8569-C080A2882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44724"/>
            <a:ext cx="8229600" cy="4970177"/>
          </a:xfrm>
        </p:spPr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These representations are very good at encoding dimensions of similarity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！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Analogies testing dimensions of similarity can be solved quite well just by doing vector subtraction in the embedding space</a:t>
            </a:r>
          </a:p>
          <a:p>
            <a:pPr lvl="1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Syntactically</a:t>
            </a:r>
          </a:p>
          <a:p>
            <a:pPr lvl="1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Words with multiple meanings (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polynonyms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are brought close to each other</a:t>
            </a:r>
          </a:p>
          <a:p>
            <a:pPr lvl="1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Similarly for verb and adjective morphological forms</a:t>
            </a:r>
          </a:p>
          <a:p>
            <a:pPr lvl="1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Semantically (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Semeval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2012 task 2), difference between some words’ vectors are similar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866A740-D80D-464C-B5D6-E41A08B6D80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A97F3CF-01C1-4227-AE46-129B5BCA713D}" type="slidenum">
              <a:rPr lang="en-US" altLang="en-US" smtClean="0"/>
              <a:pPr>
                <a:defRPr/>
              </a:pPr>
              <a:t>33</a:t>
            </a:fld>
            <a:endParaRPr lang="en-US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4409FC1-3417-4CBA-ABC7-BEF3D281D4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7844" y="3248980"/>
            <a:ext cx="4724400" cy="4953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729057B-CC38-49CD-BB18-C105D94657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0331" y="5914901"/>
            <a:ext cx="3457575" cy="82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625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标题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>
                <a:ea typeface="宋体" panose="02010600030101010101" pitchFamily="2" charset="-122"/>
              </a:rPr>
              <a:t>Linear relationships in word2vec</a:t>
            </a:r>
            <a:endParaRPr lang="zh-CN" altLang="en-US" sz="3600">
              <a:ea typeface="宋体" panose="02010600030101010101" pitchFamily="2" charset="-122"/>
            </a:endParaRPr>
          </a:p>
        </p:txBody>
      </p:sp>
      <p:sp>
        <p:nvSpPr>
          <p:cNvPr id="31748" name="灯片编号占位符 3"/>
          <p:cNvSpPr>
            <a:spLocks noGrp="1" noChangeArrowheads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FCBF1452-F270-40E5-8186-8B0E4CA8700D}" type="slidenum">
              <a:rPr lang="en-US" altLang="en-US" sz="1200" smtClean="0">
                <a:latin typeface="Garamond" panose="02020404030301010803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34</a:t>
            </a:fld>
            <a:endParaRPr lang="en-US" altLang="en-US" sz="1200">
              <a:latin typeface="Garamond" panose="02020404030301010803" pitchFamily="18" charset="0"/>
            </a:endParaRPr>
          </a:p>
        </p:txBody>
      </p:sp>
      <p:pic>
        <p:nvPicPr>
          <p:cNvPr id="3174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513" y="1931988"/>
            <a:ext cx="8080375" cy="3649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标题 1"/>
          <p:cNvSpPr>
            <a:spLocks noGrp="1" noChangeArrowheads="1"/>
          </p:cNvSpPr>
          <p:nvPr>
            <p:ph type="title"/>
          </p:nvPr>
        </p:nvSpPr>
        <p:spPr>
          <a:xfrm>
            <a:off x="457200" y="152636"/>
            <a:ext cx="8579296" cy="666911"/>
          </a:xfrm>
        </p:spPr>
        <p:txBody>
          <a:bodyPr/>
          <a:lstStyle/>
          <a:p>
            <a:r>
              <a:rPr lang="en-US" altLang="zh-CN" sz="3600" dirty="0">
                <a:ea typeface="宋体" panose="02010600030101010101" pitchFamily="2" charset="-122"/>
              </a:rPr>
              <a:t>Word2Vec – Technical Issues</a:t>
            </a:r>
            <a:endParaRPr lang="zh-CN" altLang="en-US" sz="3600" dirty="0">
              <a:ea typeface="宋体" panose="02010600030101010101" pitchFamily="2" charset="-122"/>
            </a:endParaRPr>
          </a:p>
        </p:txBody>
      </p:sp>
      <p:sp>
        <p:nvSpPr>
          <p:cNvPr id="27651" name="内容占位符 2"/>
          <p:cNvSpPr>
            <a:spLocks noGrp="1" noChangeArrowheads="1"/>
          </p:cNvSpPr>
          <p:nvPr>
            <p:ph idx="1"/>
          </p:nvPr>
        </p:nvSpPr>
        <p:spPr>
          <a:xfrm>
            <a:off x="323528" y="980728"/>
            <a:ext cx="8640960" cy="5497408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altLang="zh-CN" sz="2200" dirty="0">
                <a:ea typeface="宋体" panose="02010600030101010101" pitchFamily="2" charset="-122"/>
              </a:rPr>
              <a:t>Although word2vec models are simple, it is too slow to train using very large-scale real-world datasets</a:t>
            </a:r>
          </a:p>
          <a:p>
            <a:pPr>
              <a:spcAft>
                <a:spcPts val="600"/>
              </a:spcAft>
            </a:pPr>
            <a:r>
              <a:rPr lang="en-US" altLang="zh-CN" sz="2200" dirty="0">
                <a:ea typeface="宋体" panose="02010600030101010101" pitchFamily="2" charset="-122"/>
              </a:rPr>
              <a:t>Each word has two roles:</a:t>
            </a:r>
          </a:p>
          <a:p>
            <a:pPr lvl="1">
              <a:spcAft>
                <a:spcPts val="600"/>
              </a:spcAft>
            </a:pPr>
            <a:r>
              <a:rPr lang="en-US" altLang="zh-CN" sz="1800" dirty="0">
                <a:ea typeface="宋体" panose="02010600030101010101" pitchFamily="2" charset="-122"/>
              </a:rPr>
              <a:t>A target word or a context word of another target word</a:t>
            </a:r>
          </a:p>
          <a:p>
            <a:pPr>
              <a:spcAft>
                <a:spcPts val="600"/>
              </a:spcAft>
            </a:pPr>
            <a:r>
              <a:rPr lang="en-US" altLang="zh-CN" sz="2200" dirty="0">
                <a:ea typeface="宋体" panose="02010600030101010101" pitchFamily="2" charset="-122"/>
              </a:rPr>
              <a:t>It can be seen as 26 distinct sub-training data</a:t>
            </a:r>
          </a:p>
          <a:p>
            <a:pPr lvl="1">
              <a:spcAft>
                <a:spcPts val="600"/>
              </a:spcAft>
            </a:pPr>
            <a:r>
              <a:rPr lang="en-US" altLang="zh-CN" sz="1800" dirty="0">
                <a:ea typeface="宋体" panose="02010600030101010101" pitchFamily="2" charset="-122"/>
              </a:rPr>
              <a:t>y = [0.5, 0, 0.25, 0.25, 0, 0, 0, …, 0]</a:t>
            </a:r>
          </a:p>
          <a:p>
            <a:pPr lvl="1">
              <a:spcAft>
                <a:spcPts val="600"/>
              </a:spcAft>
            </a:pPr>
            <a:r>
              <a:rPr lang="en-US" altLang="zh-CN" sz="1800" dirty="0">
                <a:ea typeface="宋体" panose="02010600030101010101" pitchFamily="2" charset="-122"/>
              </a:rPr>
              <a:t>many of those sub-training data are negative (i.e., label 0)</a:t>
            </a:r>
          </a:p>
          <a:p>
            <a:pPr>
              <a:spcAft>
                <a:spcPts val="600"/>
              </a:spcAft>
            </a:pPr>
            <a:r>
              <a:rPr lang="en-US" altLang="zh-CN" sz="2200" dirty="0">
                <a:ea typeface="宋体" panose="02010600030101010101" pitchFamily="2" charset="-122"/>
              </a:rPr>
              <a:t>Imbalanced issue may hurt the performance of the trained model.</a:t>
            </a:r>
          </a:p>
          <a:p>
            <a:pPr>
              <a:spcAft>
                <a:spcPts val="600"/>
              </a:spcAft>
            </a:pPr>
            <a:r>
              <a:rPr lang="en-US" altLang="zh-CN" sz="2200" dirty="0">
                <a:ea typeface="宋体" panose="02010600030101010101" pitchFamily="2" charset="-122"/>
              </a:rPr>
              <a:t>Many rows in </a:t>
            </a:r>
            <a:r>
              <a:rPr lang="en-US" altLang="zh-CN" sz="2200" i="1" dirty="0" err="1">
                <a:ea typeface="宋体" panose="02010600030101010101" pitchFamily="2" charset="-122"/>
              </a:rPr>
              <a:t>W</a:t>
            </a:r>
            <a:r>
              <a:rPr lang="en-US" altLang="zh-CN" sz="2200" i="1" baseline="-25000" dirty="0" err="1">
                <a:ea typeface="宋体" panose="02010600030101010101" pitchFamily="2" charset="-122"/>
              </a:rPr>
              <a:t>y</a:t>
            </a:r>
            <a:r>
              <a:rPr lang="en-US" altLang="zh-CN" sz="2200" dirty="0">
                <a:ea typeface="宋体" panose="02010600030101010101" pitchFamily="2" charset="-122"/>
              </a:rPr>
              <a:t> may not need to be updated</a:t>
            </a:r>
          </a:p>
        </p:txBody>
      </p:sp>
      <p:sp>
        <p:nvSpPr>
          <p:cNvPr id="27652" name="灯片编号占位符 3"/>
          <p:cNvSpPr>
            <a:spLocks noGrp="1" noChangeArrowheads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1AE2E7CB-E730-4DEC-9453-4A447CBB7A61}" type="slidenum">
              <a:rPr lang="en-US" altLang="en-US" sz="1200" smtClean="0">
                <a:latin typeface="Garamond" panose="02020404030301010803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35</a:t>
            </a:fld>
            <a:endParaRPr lang="en-US" altLang="en-US" sz="120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574891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标题 1"/>
          <p:cNvSpPr>
            <a:spLocks noGrp="1" noChangeArrowheads="1"/>
          </p:cNvSpPr>
          <p:nvPr>
            <p:ph type="title"/>
          </p:nvPr>
        </p:nvSpPr>
        <p:spPr>
          <a:xfrm>
            <a:off x="457200" y="152636"/>
            <a:ext cx="8579296" cy="666911"/>
          </a:xfrm>
        </p:spPr>
        <p:txBody>
          <a:bodyPr/>
          <a:lstStyle/>
          <a:p>
            <a:r>
              <a:rPr lang="en-US" altLang="zh-CN" sz="3600" dirty="0">
                <a:ea typeface="宋体" panose="02010600030101010101" pitchFamily="2" charset="-122"/>
              </a:rPr>
              <a:t>Word2Vec – Hierarchical </a:t>
            </a:r>
            <a:r>
              <a:rPr lang="en-US" altLang="zh-CN" sz="3600" dirty="0" err="1">
                <a:ea typeface="宋体" panose="02010600030101010101" pitchFamily="2" charset="-122"/>
              </a:rPr>
              <a:t>Softmax</a:t>
            </a:r>
            <a:endParaRPr lang="zh-CN" altLang="en-US" sz="3600" dirty="0">
              <a:ea typeface="宋体" panose="02010600030101010101" pitchFamily="2" charset="-122"/>
            </a:endParaRPr>
          </a:p>
        </p:txBody>
      </p:sp>
      <p:sp>
        <p:nvSpPr>
          <p:cNvPr id="27651" name="内容占位符 2"/>
          <p:cNvSpPr>
            <a:spLocks noGrp="1" noChangeArrowheads="1"/>
          </p:cNvSpPr>
          <p:nvPr>
            <p:ph idx="1"/>
          </p:nvPr>
        </p:nvSpPr>
        <p:spPr>
          <a:xfrm>
            <a:off x="323528" y="980728"/>
            <a:ext cx="8640960" cy="5497408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altLang="zh-CN" sz="2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To reduce updates of whole </a:t>
            </a:r>
            <a:r>
              <a:rPr lang="en-US" altLang="zh-CN" sz="2200" i="1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W</a:t>
            </a:r>
            <a:r>
              <a:rPr lang="en-US" altLang="zh-CN" sz="2200" i="1" baseline="-250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y</a:t>
            </a:r>
            <a:r>
              <a:rPr lang="en-US" altLang="zh-CN" sz="2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for a training data, word2vec transforms the original NN model from a multi-class classifier to a hierarchical classifier.</a:t>
            </a:r>
          </a:p>
          <a:p>
            <a:pPr lvl="1">
              <a:spcAft>
                <a:spcPts val="600"/>
              </a:spcAft>
            </a:pPr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 binary tree where each internal node is a binary classifier</a:t>
            </a:r>
          </a:p>
          <a:p>
            <a:pPr lvl="1">
              <a:spcAft>
                <a:spcPts val="600"/>
              </a:spcAft>
            </a:pPr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i.e., </a:t>
            </a:r>
            <a:r>
              <a:rPr lang="en-US" altLang="zh-CN" sz="1800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h</a:t>
            </a:r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is d-dim. </a:t>
            </a:r>
            <a:r>
              <a:rPr lang="en-US" altLang="zh-CN" sz="1800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</a:t>
            </a:r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and </a:t>
            </a:r>
            <a:r>
              <a:rPr lang="en-US" altLang="zh-CN" sz="1800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h</a:t>
            </a:r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predict the context by sigmoid(</a:t>
            </a:r>
            <a:r>
              <a:rPr lang="en-US" altLang="zh-CN" sz="1800" i="1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h</a:t>
            </a:r>
            <a:r>
              <a:rPr lang="en-US" altLang="zh-CN" sz="18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⋅</a:t>
            </a:r>
            <a:r>
              <a:rPr lang="en-US" altLang="zh-CN" sz="1800" i="1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</a:t>
            </a:r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</a:p>
          <a:p>
            <a:pPr lvl="1">
              <a:spcAft>
                <a:spcPts val="600"/>
              </a:spcAft>
            </a:pPr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Each leaf node represents a word. There are |V| leaf nodes.</a:t>
            </a:r>
          </a:p>
        </p:txBody>
      </p:sp>
      <p:sp>
        <p:nvSpPr>
          <p:cNvPr id="27652" name="灯片编号占位符 3"/>
          <p:cNvSpPr>
            <a:spLocks noGrp="1" noChangeArrowheads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1AE2E7CB-E730-4DEC-9453-4A447CBB7A61}" type="slidenum">
              <a:rPr lang="en-US" altLang="en-US" sz="1200" smtClean="0">
                <a:latin typeface="Garamond" panose="02020404030301010803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36</a:t>
            </a:fld>
            <a:endParaRPr lang="en-US" altLang="en-US" sz="1200">
              <a:latin typeface="Garamond" panose="02020404030301010803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556" y="3555667"/>
            <a:ext cx="7961041" cy="2455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156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标题 1"/>
          <p:cNvSpPr>
            <a:spLocks noGrp="1" noChangeArrowheads="1"/>
          </p:cNvSpPr>
          <p:nvPr>
            <p:ph type="title"/>
          </p:nvPr>
        </p:nvSpPr>
        <p:spPr>
          <a:xfrm>
            <a:off x="457200" y="152636"/>
            <a:ext cx="8579296" cy="666911"/>
          </a:xfrm>
        </p:spPr>
        <p:txBody>
          <a:bodyPr/>
          <a:lstStyle/>
          <a:p>
            <a:r>
              <a:rPr lang="en-US" altLang="zh-CN" sz="3600" dirty="0">
                <a:ea typeface="宋体" panose="02010600030101010101" pitchFamily="2" charset="-122"/>
              </a:rPr>
              <a:t>Hierarchical </a:t>
            </a:r>
            <a:r>
              <a:rPr lang="en-US" altLang="zh-CN" sz="3600" dirty="0" err="1">
                <a:ea typeface="宋体" panose="02010600030101010101" pitchFamily="2" charset="-122"/>
              </a:rPr>
              <a:t>Softmax</a:t>
            </a:r>
            <a:endParaRPr lang="zh-CN" altLang="en-US" sz="3600" dirty="0">
              <a:ea typeface="宋体" panose="02010600030101010101" pitchFamily="2" charset="-122"/>
            </a:endParaRPr>
          </a:p>
        </p:txBody>
      </p:sp>
      <p:sp>
        <p:nvSpPr>
          <p:cNvPr id="27651" name="内容占位符 2"/>
          <p:cNvSpPr>
            <a:spLocks noGrp="1" noChangeArrowheads="1"/>
          </p:cNvSpPr>
          <p:nvPr>
            <p:ph idx="1"/>
          </p:nvPr>
        </p:nvSpPr>
        <p:spPr>
          <a:xfrm>
            <a:off x="323528" y="980728"/>
            <a:ext cx="8640960" cy="5497408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altLang="zh-CN" sz="2200" dirty="0">
                <a:ea typeface="宋体" panose="02010600030101010101" pitchFamily="2" charset="-122"/>
              </a:rPr>
              <a:t>Word2Vec uses Huffman tree.</a:t>
            </a:r>
          </a:p>
          <a:p>
            <a:pPr>
              <a:spcAft>
                <a:spcPts val="600"/>
              </a:spcAft>
            </a:pPr>
            <a:r>
              <a:rPr lang="en-US" altLang="zh-CN" sz="2200" dirty="0">
                <a:ea typeface="宋体" panose="02010600030101010101" pitchFamily="2" charset="-122"/>
              </a:rPr>
              <a:t>Each word has two roles:</a:t>
            </a:r>
          </a:p>
          <a:p>
            <a:pPr lvl="1">
              <a:spcAft>
                <a:spcPts val="600"/>
              </a:spcAft>
            </a:pPr>
            <a:r>
              <a:rPr lang="en-US" altLang="zh-CN" sz="1800" dirty="0">
                <a:ea typeface="宋体" panose="02010600030101010101" pitchFamily="2" charset="-122"/>
              </a:rPr>
              <a:t>In a Huffman tree, higher frequent words have shorter paths to the root.</a:t>
            </a:r>
          </a:p>
          <a:p>
            <a:pPr lvl="1">
              <a:spcAft>
                <a:spcPts val="600"/>
              </a:spcAft>
            </a:pPr>
            <a:r>
              <a:rPr lang="en-US" altLang="zh-CN" sz="1800" dirty="0">
                <a:ea typeface="宋体" panose="02010600030101010101" pitchFamily="2" charset="-122"/>
              </a:rPr>
              <a:t>Thus, it further reduces the training time because the training time of higher frequent target words is shorter.</a:t>
            </a:r>
          </a:p>
        </p:txBody>
      </p:sp>
      <p:sp>
        <p:nvSpPr>
          <p:cNvPr id="27652" name="灯片编号占位符 3"/>
          <p:cNvSpPr>
            <a:spLocks noGrp="1" noChangeArrowheads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1AE2E7CB-E730-4DEC-9453-4A447CBB7A61}" type="slidenum">
              <a:rPr lang="en-US" altLang="en-US" sz="1200" smtClean="0">
                <a:latin typeface="Garamond" panose="02020404030301010803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37</a:t>
            </a:fld>
            <a:endParaRPr lang="en-US" altLang="en-US" sz="1200">
              <a:latin typeface="Garamond" panose="02020404030301010803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1800" y="3104964"/>
            <a:ext cx="3600400" cy="2946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73825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标题 1"/>
          <p:cNvSpPr>
            <a:spLocks noGrp="1" noChangeArrowheads="1"/>
          </p:cNvSpPr>
          <p:nvPr>
            <p:ph type="title"/>
          </p:nvPr>
        </p:nvSpPr>
        <p:spPr>
          <a:xfrm>
            <a:off x="457200" y="152636"/>
            <a:ext cx="8579296" cy="666911"/>
          </a:xfrm>
        </p:spPr>
        <p:txBody>
          <a:bodyPr/>
          <a:lstStyle/>
          <a:p>
            <a:r>
              <a:rPr lang="en-US" altLang="zh-CN" sz="3600" dirty="0">
                <a:ea typeface="宋体" panose="02010600030101010101" pitchFamily="2" charset="-122"/>
              </a:rPr>
              <a:t>Word2Vec – Negative Sampling</a:t>
            </a:r>
            <a:endParaRPr lang="zh-CN" altLang="en-US" sz="3600" dirty="0">
              <a:ea typeface="宋体" panose="02010600030101010101" pitchFamily="2" charset="-122"/>
            </a:endParaRPr>
          </a:p>
        </p:txBody>
      </p:sp>
      <p:sp>
        <p:nvSpPr>
          <p:cNvPr id="27651" name="内容占位符 2"/>
          <p:cNvSpPr>
            <a:spLocks noGrp="1" noChangeArrowheads="1"/>
          </p:cNvSpPr>
          <p:nvPr>
            <p:ph idx="1"/>
          </p:nvPr>
        </p:nvSpPr>
        <p:spPr>
          <a:xfrm>
            <a:off x="323528" y="980728"/>
            <a:ext cx="8640960" cy="5497408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altLang="zh-CN" sz="2200" dirty="0">
                <a:ea typeface="宋体" panose="02010600030101010101" pitchFamily="2" charset="-122"/>
              </a:rPr>
              <a:t>To handle the imbalance issue and to reduce the training time.</a:t>
            </a:r>
          </a:p>
          <a:p>
            <a:pPr>
              <a:spcAft>
                <a:spcPts val="600"/>
              </a:spcAft>
            </a:pPr>
            <a:r>
              <a:rPr lang="en-US" altLang="zh-CN" sz="2200" dirty="0">
                <a:ea typeface="宋体" panose="02010600030101010101" pitchFamily="2" charset="-122"/>
              </a:rPr>
              <a:t>Reduce the number of negative data by random sampling.</a:t>
            </a:r>
          </a:p>
          <a:p>
            <a:pPr>
              <a:spcAft>
                <a:spcPts val="600"/>
              </a:spcAft>
            </a:pPr>
            <a:r>
              <a:rPr lang="en-US" altLang="zh-CN" sz="2200" dirty="0">
                <a:ea typeface="宋体" panose="02010600030101010101" pitchFamily="2" charset="-122"/>
              </a:rPr>
              <a:t>Transform the multiple classifier in the original NN model into one binary classifier (using Sigmoid)</a:t>
            </a:r>
          </a:p>
        </p:txBody>
      </p:sp>
      <p:sp>
        <p:nvSpPr>
          <p:cNvPr id="27652" name="灯片编号占位符 3"/>
          <p:cNvSpPr>
            <a:spLocks noGrp="1" noChangeArrowheads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1AE2E7CB-E730-4DEC-9453-4A447CBB7A61}" type="slidenum">
              <a:rPr lang="en-US" altLang="en-US" sz="1200" smtClean="0">
                <a:latin typeface="Garamond" panose="02020404030301010803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38</a:t>
            </a:fld>
            <a:endParaRPr lang="en-US" altLang="en-US" sz="1200">
              <a:latin typeface="Garamond" panose="02020404030301010803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5776" y="2816932"/>
            <a:ext cx="3806835" cy="317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87893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标题 1"/>
          <p:cNvSpPr>
            <a:spLocks noGrp="1" noChangeArrowheads="1"/>
          </p:cNvSpPr>
          <p:nvPr>
            <p:ph type="title"/>
          </p:nvPr>
        </p:nvSpPr>
        <p:spPr>
          <a:xfrm>
            <a:off x="457200" y="152636"/>
            <a:ext cx="8579296" cy="666911"/>
          </a:xfrm>
        </p:spPr>
        <p:txBody>
          <a:bodyPr/>
          <a:lstStyle/>
          <a:p>
            <a:r>
              <a:rPr lang="en-US" altLang="zh-CN" sz="3600" dirty="0">
                <a:ea typeface="宋体" panose="02010600030101010101" pitchFamily="2" charset="-122"/>
              </a:rPr>
              <a:t>Word2Vec – Technical Issues</a:t>
            </a:r>
            <a:endParaRPr lang="zh-CN" altLang="en-US" sz="3600" dirty="0">
              <a:ea typeface="宋体" panose="02010600030101010101" pitchFamily="2" charset="-122"/>
            </a:endParaRPr>
          </a:p>
        </p:txBody>
      </p:sp>
      <p:sp>
        <p:nvSpPr>
          <p:cNvPr id="27651" name="内容占位符 2"/>
          <p:cNvSpPr>
            <a:spLocks noGrp="1" noChangeArrowheads="1"/>
          </p:cNvSpPr>
          <p:nvPr>
            <p:ph idx="1"/>
          </p:nvPr>
        </p:nvSpPr>
        <p:spPr>
          <a:xfrm>
            <a:off x="323528" y="980728"/>
            <a:ext cx="8640960" cy="5497408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altLang="zh-CN" sz="2200" dirty="0">
                <a:ea typeface="宋体" panose="02010600030101010101" pitchFamily="2" charset="-122"/>
              </a:rPr>
              <a:t>Consider a vocabulary of 26 distinct words, A~Z.</a:t>
            </a:r>
          </a:p>
          <a:p>
            <a:pPr lvl="1">
              <a:spcAft>
                <a:spcPts val="600"/>
              </a:spcAft>
            </a:pPr>
            <a:r>
              <a:rPr lang="en-US" altLang="zh-CN" sz="1800" dirty="0">
                <a:ea typeface="宋体" panose="02010600030101010101" pitchFamily="2" charset="-122"/>
              </a:rPr>
              <a:t>For a document, A </a:t>
            </a:r>
            <a:r>
              <a:rPr lang="en-US" altLang="zh-CN" sz="1800" dirty="0" err="1">
                <a:ea typeface="宋体" panose="02010600030101010101" pitchFamily="2" charset="-122"/>
              </a:rPr>
              <a:t>A</a:t>
            </a:r>
            <a:r>
              <a:rPr lang="en-US" altLang="zh-CN" sz="1800" dirty="0">
                <a:ea typeface="宋体" panose="02010600030101010101" pitchFamily="2" charset="-122"/>
              </a:rPr>
              <a:t> B C D </a:t>
            </a:r>
            <a:r>
              <a:rPr lang="en-US" altLang="zh-CN" sz="1800" dirty="0" err="1">
                <a:ea typeface="宋体" panose="02010600030101010101" pitchFamily="2" charset="-122"/>
              </a:rPr>
              <a:t>D</a:t>
            </a:r>
            <a:r>
              <a:rPr lang="en-US" altLang="zh-CN" sz="1800" dirty="0">
                <a:ea typeface="宋体" panose="02010600030101010101" pitchFamily="2" charset="-122"/>
              </a:rPr>
              <a:t> …, window size = 2</a:t>
            </a:r>
          </a:p>
          <a:p>
            <a:pPr lvl="1">
              <a:spcAft>
                <a:spcPts val="600"/>
              </a:spcAft>
            </a:pPr>
            <a:r>
              <a:rPr lang="en-US" altLang="zh-CN" sz="1800" dirty="0">
                <a:ea typeface="宋体" panose="02010600030101010101" pitchFamily="2" charset="-122"/>
              </a:rPr>
              <a:t>Positive data sample (target, context): (A, AB), (A, ABC),(B, AACD)…</a:t>
            </a:r>
          </a:p>
          <a:p>
            <a:pPr lvl="1">
              <a:spcAft>
                <a:spcPts val="600"/>
              </a:spcAft>
            </a:pPr>
            <a:r>
              <a:rPr lang="en-US" altLang="zh-CN" sz="1800" dirty="0">
                <a:ea typeface="宋体" panose="02010600030101010101" pitchFamily="2" charset="-122"/>
              </a:rPr>
              <a:t>For each positive sample, generate </a:t>
            </a:r>
            <a:r>
              <a:rPr lang="en-US" altLang="zh-CN" sz="1800" i="1" dirty="0">
                <a:ea typeface="宋体" panose="02010600030101010101" pitchFamily="2" charset="-122"/>
              </a:rPr>
              <a:t>k</a:t>
            </a:r>
            <a:r>
              <a:rPr lang="en-US" altLang="zh-CN" sz="1800" dirty="0">
                <a:ea typeface="宋体" panose="02010600030101010101" pitchFamily="2" charset="-122"/>
              </a:rPr>
              <a:t> negative samples</a:t>
            </a:r>
          </a:p>
          <a:p>
            <a:pPr lvl="1">
              <a:spcAft>
                <a:spcPts val="600"/>
              </a:spcAft>
            </a:pPr>
            <a:r>
              <a:rPr lang="en-US" altLang="zh-CN" sz="1800" dirty="0">
                <a:ea typeface="宋体" panose="02010600030101010101" pitchFamily="2" charset="-122"/>
              </a:rPr>
              <a:t>e.g., for (B, AACD) where k=3, generate (X, AACD), (Y,AACD), (Z, AACD)</a:t>
            </a:r>
          </a:p>
          <a:p>
            <a:pPr>
              <a:spcAft>
                <a:spcPts val="600"/>
              </a:spcAft>
            </a:pPr>
            <a:r>
              <a:rPr lang="en-US" altLang="zh-CN" sz="2200" dirty="0">
                <a:ea typeface="宋体" panose="02010600030101010101" pitchFamily="2" charset="-122"/>
              </a:rPr>
              <a:t>For each sample, transform as (x, y, label)</a:t>
            </a:r>
          </a:p>
          <a:p>
            <a:pPr lvl="1">
              <a:spcAft>
                <a:spcPts val="600"/>
              </a:spcAft>
            </a:pPr>
            <a:r>
              <a:rPr lang="en-US" altLang="zh-CN" sz="1800" dirty="0">
                <a:ea typeface="宋体" panose="02010600030101010101" pitchFamily="2" charset="-122"/>
              </a:rPr>
              <a:t>(B, AACD) → (x: [0, 1, 0, ...], y: [0.5, 0, 0.25, 0.25, ...],label:1); </a:t>
            </a:r>
          </a:p>
          <a:p>
            <a:pPr lvl="1">
              <a:spcAft>
                <a:spcPts val="600"/>
              </a:spcAft>
            </a:pPr>
            <a:r>
              <a:rPr lang="en-US" altLang="zh-CN" sz="1800" dirty="0">
                <a:ea typeface="宋体" panose="02010600030101010101" pitchFamily="2" charset="-122"/>
              </a:rPr>
              <a:t>(X, AACD) → (x: [0, …, 0, 1, 0, 0], y: [0.5, 0, 0.25,0.25, ...], label:0);</a:t>
            </a:r>
          </a:p>
          <a:p>
            <a:pPr lvl="1">
              <a:spcAft>
                <a:spcPts val="600"/>
              </a:spcAft>
            </a:pPr>
            <a:r>
              <a:rPr lang="en-US" altLang="zh-CN" sz="1800" dirty="0">
                <a:ea typeface="宋体" panose="02010600030101010101" pitchFamily="2" charset="-122"/>
              </a:rPr>
              <a:t> …</a:t>
            </a:r>
          </a:p>
        </p:txBody>
      </p:sp>
      <p:sp>
        <p:nvSpPr>
          <p:cNvPr id="27652" name="灯片编号占位符 3"/>
          <p:cNvSpPr>
            <a:spLocks noGrp="1" noChangeArrowheads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1AE2E7CB-E730-4DEC-9453-4A447CBB7A61}" type="slidenum">
              <a:rPr lang="en-US" altLang="en-US" sz="1200" smtClean="0">
                <a:latin typeface="Garamond" panose="02020404030301010803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39</a:t>
            </a:fld>
            <a:endParaRPr lang="en-US" altLang="en-US" sz="120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23222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The Input of Neural Network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A97F3CF-01C1-4227-AE46-129B5BCA713D}" type="slidenum">
              <a:rPr lang="en-US" altLang="en-US" smtClean="0"/>
              <a:pPr>
                <a:defRPr/>
              </a:pPr>
              <a:t>4</a:t>
            </a:fld>
            <a:endParaRPr lang="en-US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1620" y="1124744"/>
            <a:ext cx="6112268" cy="378042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917148" y="5054258"/>
            <a:ext cx="6364296" cy="1040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</a:pP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Reflect the meaning of the word</a:t>
            </a:r>
          </a:p>
          <a:p>
            <a:pPr marL="342900" indent="-3429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</a:pP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Can be calculated</a:t>
            </a:r>
            <a:endParaRPr lang="zh-CN" altLang="en-US" sz="28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0010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标题 1"/>
          <p:cNvSpPr>
            <a:spLocks noGrp="1" noChangeArrowheads="1"/>
          </p:cNvSpPr>
          <p:nvPr>
            <p:ph type="title"/>
          </p:nvPr>
        </p:nvSpPr>
        <p:spPr>
          <a:xfrm>
            <a:off x="457200" y="152636"/>
            <a:ext cx="8579296" cy="666911"/>
          </a:xfrm>
        </p:spPr>
        <p:txBody>
          <a:bodyPr/>
          <a:lstStyle/>
          <a:p>
            <a:r>
              <a:rPr lang="en-US" altLang="zh-CN" sz="3600" dirty="0">
                <a:ea typeface="宋体" panose="02010600030101010101" pitchFamily="2" charset="-122"/>
              </a:rPr>
              <a:t>Word2Vec – Technical Issues</a:t>
            </a:r>
            <a:endParaRPr lang="zh-CN" altLang="en-US" sz="3600" dirty="0">
              <a:ea typeface="宋体" panose="02010600030101010101" pitchFamily="2" charset="-122"/>
            </a:endParaRPr>
          </a:p>
        </p:txBody>
      </p:sp>
      <p:sp>
        <p:nvSpPr>
          <p:cNvPr id="27651" name="内容占位符 2"/>
          <p:cNvSpPr>
            <a:spLocks noGrp="1" noChangeArrowheads="1"/>
          </p:cNvSpPr>
          <p:nvPr>
            <p:ph idx="1"/>
          </p:nvPr>
        </p:nvSpPr>
        <p:spPr>
          <a:xfrm>
            <a:off x="323528" y="980728"/>
            <a:ext cx="8640960" cy="5497408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altLang="zh-CN" sz="2200" dirty="0">
                <a:ea typeface="宋体" panose="02010600030101010101" pitchFamily="2" charset="-122"/>
              </a:rPr>
              <a:t>The model is trained by SGD to maximize:</a:t>
            </a:r>
          </a:p>
          <a:p>
            <a:pPr lvl="1">
              <a:spcAft>
                <a:spcPts val="600"/>
              </a:spcAft>
            </a:pPr>
            <a:r>
              <a:rPr lang="en-US" altLang="zh-CN" sz="1800" dirty="0">
                <a:ea typeface="宋体" panose="02010600030101010101" pitchFamily="2" charset="-122"/>
              </a:rPr>
              <a:t>sigmoid(</a:t>
            </a:r>
            <a:r>
              <a:rPr lang="en-US" altLang="zh-CN" sz="1800" dirty="0" err="1">
                <a:ea typeface="宋体" panose="02010600030101010101" pitchFamily="2" charset="-122"/>
              </a:rPr>
              <a:t>vecx</a:t>
            </a:r>
            <a:r>
              <a:rPr lang="en-US" altLang="zh-CN" sz="1800" dirty="0">
                <a:ea typeface="宋体" panose="02010600030101010101" pitchFamily="2" charset="-122"/>
              </a:rPr>
              <a:t>(x)⋅</a:t>
            </a:r>
            <a:r>
              <a:rPr lang="en-US" altLang="zh-CN" sz="1800" dirty="0" err="1">
                <a:ea typeface="宋体" panose="02010600030101010101" pitchFamily="2" charset="-122"/>
              </a:rPr>
              <a:t>vecy</a:t>
            </a:r>
            <a:r>
              <a:rPr lang="en-US" altLang="zh-CN" sz="1800" dirty="0">
                <a:ea typeface="宋体" panose="02010600030101010101" pitchFamily="2" charset="-122"/>
              </a:rPr>
              <a:t>(y)) if it is a positive sample</a:t>
            </a:r>
          </a:p>
          <a:p>
            <a:pPr lvl="1">
              <a:spcAft>
                <a:spcPts val="600"/>
              </a:spcAft>
            </a:pPr>
            <a:r>
              <a:rPr lang="en-US" altLang="zh-CN" sz="1800" dirty="0">
                <a:ea typeface="宋体" panose="02010600030101010101" pitchFamily="2" charset="-122"/>
              </a:rPr>
              <a:t>1 - sigmoid(</a:t>
            </a:r>
            <a:r>
              <a:rPr lang="en-US" altLang="zh-CN" sz="1800" dirty="0" err="1">
                <a:ea typeface="宋体" panose="02010600030101010101" pitchFamily="2" charset="-122"/>
              </a:rPr>
              <a:t>vecx</a:t>
            </a:r>
            <a:r>
              <a:rPr lang="en-US" altLang="zh-CN" sz="1800" dirty="0">
                <a:ea typeface="宋体" panose="02010600030101010101" pitchFamily="2" charset="-122"/>
              </a:rPr>
              <a:t>(x)⋅</a:t>
            </a:r>
            <a:r>
              <a:rPr lang="en-US" altLang="zh-CN" sz="1800" dirty="0" err="1">
                <a:ea typeface="宋体" panose="02010600030101010101" pitchFamily="2" charset="-122"/>
              </a:rPr>
              <a:t>vecy</a:t>
            </a:r>
            <a:r>
              <a:rPr lang="en-US" altLang="zh-CN" sz="1800" dirty="0">
                <a:ea typeface="宋体" panose="02010600030101010101" pitchFamily="2" charset="-122"/>
              </a:rPr>
              <a:t>(y)) if it is a negative sample</a:t>
            </a:r>
          </a:p>
          <a:p>
            <a:pPr>
              <a:spcAft>
                <a:spcPts val="600"/>
              </a:spcAft>
            </a:pPr>
            <a:r>
              <a:rPr lang="es-ES" altLang="zh-CN" sz="2200" dirty="0">
                <a:ea typeface="宋体" panose="02010600030101010101" pitchFamily="2" charset="-122"/>
              </a:rPr>
              <a:t>E.g., (B, AACD) → (x: [0, 1, 0, ...], y: [0.5, 0, 0.25,0.25, ...], label:1)</a:t>
            </a:r>
          </a:p>
        </p:txBody>
      </p:sp>
      <p:sp>
        <p:nvSpPr>
          <p:cNvPr id="27652" name="灯片编号占位符 3"/>
          <p:cNvSpPr>
            <a:spLocks noGrp="1" noChangeArrowheads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1AE2E7CB-E730-4DEC-9453-4A447CBB7A61}" type="slidenum">
              <a:rPr lang="en-US" altLang="en-US" sz="1200" smtClean="0">
                <a:latin typeface="Garamond" panose="02020404030301010803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40</a:t>
            </a:fld>
            <a:endParaRPr lang="en-US" altLang="en-US" sz="1200">
              <a:latin typeface="Garamond" panose="02020404030301010803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588" y="3132227"/>
            <a:ext cx="7236804" cy="2882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10792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标题 1"/>
          <p:cNvSpPr>
            <a:spLocks noGrp="1" noChangeArrowheads="1"/>
          </p:cNvSpPr>
          <p:nvPr>
            <p:ph type="title"/>
          </p:nvPr>
        </p:nvSpPr>
        <p:spPr>
          <a:xfrm>
            <a:off x="457200" y="152636"/>
            <a:ext cx="8579296" cy="666911"/>
          </a:xfrm>
        </p:spPr>
        <p:txBody>
          <a:bodyPr/>
          <a:lstStyle/>
          <a:p>
            <a:r>
              <a:rPr lang="en-US" altLang="zh-CN" sz="3600" dirty="0">
                <a:ea typeface="宋体" panose="02010600030101010101" pitchFamily="2" charset="-122"/>
              </a:rPr>
              <a:t>Distance functions in Word2Vec</a:t>
            </a:r>
            <a:endParaRPr lang="zh-CN" altLang="en-US" sz="3600" dirty="0">
              <a:ea typeface="宋体" panose="02010600030101010101" pitchFamily="2" charset="-122"/>
            </a:endParaRPr>
          </a:p>
        </p:txBody>
      </p:sp>
      <p:sp>
        <p:nvSpPr>
          <p:cNvPr id="27651" name="内容占位符 2"/>
          <p:cNvSpPr>
            <a:spLocks noGrp="1" noChangeArrowheads="1"/>
          </p:cNvSpPr>
          <p:nvPr>
            <p:ph idx="1"/>
          </p:nvPr>
        </p:nvSpPr>
        <p:spPr>
          <a:xfrm>
            <a:off x="323528" y="980728"/>
            <a:ext cx="8640960" cy="5497408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altLang="zh-CN" sz="2200" dirty="0">
                <a:ea typeface="宋体" panose="02010600030101010101" pitchFamily="2" charset="-122"/>
              </a:rPr>
              <a:t>How to define the similarity of two word vectors?</a:t>
            </a:r>
          </a:p>
          <a:p>
            <a:pPr lvl="1">
              <a:spcAft>
                <a:spcPts val="600"/>
              </a:spcAft>
            </a:pPr>
            <a:r>
              <a:rPr lang="en-US" altLang="zh-CN" sz="1800" dirty="0">
                <a:ea typeface="宋体" panose="02010600030101010101" pitchFamily="2" charset="-122"/>
              </a:rPr>
              <a:t>E.g., Euclidean distance, cosine, …</a:t>
            </a:r>
          </a:p>
          <a:p>
            <a:pPr lvl="1">
              <a:spcAft>
                <a:spcPts val="600"/>
              </a:spcAft>
            </a:pPr>
            <a:r>
              <a:rPr lang="en-US" altLang="zh-CN" sz="1800" dirty="0">
                <a:ea typeface="宋体" panose="02010600030101010101" pitchFamily="2" charset="-122"/>
              </a:rPr>
              <a:t>word2vec uses the inner product of two vectors.</a:t>
            </a:r>
          </a:p>
          <a:p>
            <a:pPr lvl="1">
              <a:spcAft>
                <a:spcPts val="600"/>
              </a:spcAft>
            </a:pPr>
            <a:endParaRPr lang="en-US" altLang="zh-CN" sz="1800" dirty="0">
              <a:ea typeface="宋体" panose="02010600030101010101" pitchFamily="2" charset="-122"/>
            </a:endParaRPr>
          </a:p>
          <a:p>
            <a:pPr lvl="1">
              <a:spcAft>
                <a:spcPts val="600"/>
              </a:spcAft>
            </a:pPr>
            <a:endParaRPr lang="en-US" altLang="zh-CN" sz="1800" dirty="0">
              <a:ea typeface="宋体" panose="02010600030101010101" pitchFamily="2" charset="-122"/>
            </a:endParaRPr>
          </a:p>
          <a:p>
            <a:pPr lvl="1">
              <a:spcAft>
                <a:spcPts val="600"/>
              </a:spcAft>
            </a:pPr>
            <a:r>
              <a:rPr lang="nn-NO" altLang="zh-CN" sz="1800" dirty="0">
                <a:ea typeface="宋体" panose="02010600030101010101" pitchFamily="2" charset="-122"/>
              </a:rPr>
              <a:t>E.g., [1, 2, 3]⋅[10, 100, 1000] =1*10+2*100+3*1000 =3210</a:t>
            </a:r>
            <a:endParaRPr lang="en-US" altLang="zh-CN" sz="1800" dirty="0">
              <a:ea typeface="宋体" panose="02010600030101010101" pitchFamily="2" charset="-122"/>
            </a:endParaRPr>
          </a:p>
          <a:p>
            <a:pPr>
              <a:spcAft>
                <a:spcPts val="600"/>
              </a:spcAft>
            </a:pPr>
            <a:r>
              <a:rPr lang="en-US" altLang="zh-CN" sz="2200" dirty="0">
                <a:ea typeface="宋体" panose="02010600030101010101" pitchFamily="2" charset="-122"/>
              </a:rPr>
              <a:t>Why to use inner product?</a:t>
            </a:r>
          </a:p>
          <a:p>
            <a:pPr lvl="1">
              <a:spcAft>
                <a:spcPts val="600"/>
              </a:spcAft>
            </a:pPr>
            <a:r>
              <a:rPr lang="en-US" altLang="zh-CN" sz="1800" dirty="0">
                <a:ea typeface="宋体" panose="02010600030101010101" pitchFamily="2" charset="-122"/>
              </a:rPr>
              <a:t>inner product seems to maintain both characteristics of Euclidean distance and cosine</a:t>
            </a:r>
          </a:p>
          <a:p>
            <a:pPr lvl="1">
              <a:spcAft>
                <a:spcPts val="600"/>
              </a:spcAft>
            </a:pPr>
            <a:r>
              <a:rPr lang="en-US" altLang="zh-CN" sz="1800" dirty="0">
                <a:ea typeface="宋体" panose="02010600030101010101" pitchFamily="2" charset="-122"/>
              </a:rPr>
              <a:t>The inner product of two vectors is large, when the two vectors are close and the angle of the two vectors is small.</a:t>
            </a:r>
          </a:p>
          <a:p>
            <a:pPr lvl="1">
              <a:spcAft>
                <a:spcPts val="600"/>
              </a:spcAft>
            </a:pPr>
            <a:r>
              <a:rPr lang="en-US" altLang="zh-CN" sz="1800" dirty="0">
                <a:ea typeface="宋体" panose="02010600030101010101" pitchFamily="2" charset="-122"/>
              </a:rPr>
              <a:t>A target word is close (similar) to the context words as the training aims to maximize their inner product.</a:t>
            </a:r>
          </a:p>
        </p:txBody>
      </p:sp>
      <p:sp>
        <p:nvSpPr>
          <p:cNvPr id="27652" name="灯片编号占位符 3"/>
          <p:cNvSpPr>
            <a:spLocks noGrp="1" noChangeArrowheads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1AE2E7CB-E730-4DEC-9453-4A447CBB7A61}" type="slidenum">
              <a:rPr lang="en-US" altLang="en-US" sz="1200" smtClean="0">
                <a:latin typeface="Garamond" panose="02020404030301010803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41</a:t>
            </a:fld>
            <a:endParaRPr lang="en-US" altLang="en-US" sz="1200">
              <a:latin typeface="Garamond" panose="02020404030301010803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9672" y="2240868"/>
            <a:ext cx="4645101" cy="86689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3193" y="3431070"/>
            <a:ext cx="4160014" cy="59672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05714" y="4293096"/>
            <a:ext cx="2314286" cy="4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509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Word Embedding Tools (NN based)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dirty="0"/>
              <a:t>Word2vec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Glove</a:t>
            </a:r>
          </a:p>
          <a:p>
            <a:pPr>
              <a:lnSpc>
                <a:spcPct val="150000"/>
              </a:lnSpc>
            </a:pPr>
            <a:r>
              <a:rPr lang="en-US" altLang="zh-CN" dirty="0" err="1"/>
              <a:t>fastText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A97F3CF-01C1-4227-AE46-129B5BCA713D}" type="slidenum">
              <a:rPr lang="en-US" altLang="en-US" smtClean="0"/>
              <a:pPr>
                <a:defRPr/>
              </a:pPr>
              <a:t>42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0183809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标题 1"/>
          <p:cNvSpPr>
            <a:spLocks noGrp="1" noChangeArrowheads="1"/>
          </p:cNvSpPr>
          <p:nvPr>
            <p:ph type="title"/>
          </p:nvPr>
        </p:nvSpPr>
        <p:spPr>
          <a:xfrm>
            <a:off x="457200" y="225425"/>
            <a:ext cx="8362950" cy="723900"/>
          </a:xfrm>
        </p:spPr>
        <p:txBody>
          <a:bodyPr/>
          <a:lstStyle/>
          <a:p>
            <a:r>
              <a:rPr lang="en-US" altLang="zh-CN" sz="3200" dirty="0" err="1">
                <a:ea typeface="宋体" panose="02010600030101010101" pitchFamily="2" charset="-122"/>
              </a:rPr>
              <a:t>GloVe</a:t>
            </a:r>
            <a:r>
              <a:rPr lang="en-US" altLang="zh-CN" sz="3200" dirty="0">
                <a:ea typeface="宋体" panose="02010600030101010101" pitchFamily="2" charset="-122"/>
              </a:rPr>
              <a:t>: Global Vectors for Word Representation (EMNLP 2014)</a:t>
            </a:r>
            <a:endParaRPr lang="zh-CN" altLang="en-US" sz="3200" dirty="0">
              <a:ea typeface="宋体" panose="02010600030101010101" pitchFamily="2" charset="-122"/>
            </a:endParaRPr>
          </a:p>
        </p:txBody>
      </p:sp>
      <p:sp>
        <p:nvSpPr>
          <p:cNvPr id="32772" name="灯片编号占位符 3"/>
          <p:cNvSpPr>
            <a:spLocks noGrp="1" noChangeArrowheads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4445294B-6511-4664-8C60-4D674288F6F0}" type="slidenum">
              <a:rPr lang="en-US" altLang="en-US" sz="1200" smtClean="0">
                <a:latin typeface="Garamond" panose="02020404030301010803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43</a:t>
            </a:fld>
            <a:endParaRPr lang="en-US" altLang="en-US" sz="1200">
              <a:latin typeface="Garamond" panose="02020404030301010803" pitchFamily="18" charset="0"/>
            </a:endParaRPr>
          </a:p>
        </p:txBody>
      </p:sp>
      <p:pic>
        <p:nvPicPr>
          <p:cNvPr id="3277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238" y="1566863"/>
            <a:ext cx="7192962" cy="4392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标题 1"/>
          <p:cNvSpPr>
            <a:spLocks noGrp="1" noChangeArrowheads="1"/>
          </p:cNvSpPr>
          <p:nvPr>
            <p:ph type="title"/>
          </p:nvPr>
        </p:nvSpPr>
        <p:spPr>
          <a:xfrm>
            <a:off x="336550" y="277813"/>
            <a:ext cx="8689975" cy="1139825"/>
          </a:xfrm>
        </p:spPr>
        <p:txBody>
          <a:bodyPr/>
          <a:lstStyle/>
          <a:p>
            <a:r>
              <a:rPr lang="en-US" altLang="zh-CN" sz="3600">
                <a:ea typeface="宋体" panose="02010600030101010101" pitchFamily="2" charset="-122"/>
              </a:rPr>
              <a:t>Glove Visualizations</a:t>
            </a:r>
            <a:endParaRPr lang="zh-CN" altLang="en-US" sz="3600">
              <a:ea typeface="宋体" panose="02010600030101010101" pitchFamily="2" charset="-122"/>
            </a:endParaRPr>
          </a:p>
        </p:txBody>
      </p:sp>
      <p:sp>
        <p:nvSpPr>
          <p:cNvPr id="33795" name="内容占位符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33796" name="灯片编号占位符 3"/>
          <p:cNvSpPr>
            <a:spLocks noGrp="1" noChangeArrowheads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0C81CBEF-A9FB-47D8-B370-9EEBD98D2F19}" type="slidenum">
              <a:rPr lang="en-US" altLang="en-US" sz="1200" smtClean="0">
                <a:latin typeface="Garamond" panose="02020404030301010803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44</a:t>
            </a:fld>
            <a:endParaRPr lang="en-US" altLang="en-US" sz="1200">
              <a:latin typeface="Garamond" panose="02020404030301010803" pitchFamily="18" charset="0"/>
            </a:endParaRPr>
          </a:p>
        </p:txBody>
      </p:sp>
      <p:pic>
        <p:nvPicPr>
          <p:cNvPr id="3379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313" y="1384300"/>
            <a:ext cx="7278687" cy="4672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8" name="TextBox 4"/>
          <p:cNvSpPr txBox="1">
            <a:spLocks noChangeArrowheads="1"/>
          </p:cNvSpPr>
          <p:nvPr/>
        </p:nvSpPr>
        <p:spPr bwMode="auto">
          <a:xfrm>
            <a:off x="446088" y="6240463"/>
            <a:ext cx="7412037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lvl="2" eaLnBrk="1" hangingPunct="1">
              <a:buFont typeface="Wingdings" panose="05000000000000000000" pitchFamily="2" charset="2"/>
              <a:buNone/>
            </a:pPr>
            <a:r>
              <a:rPr lang="en-US" altLang="zh-CN" sz="1600">
                <a:ea typeface="宋体" panose="02010600030101010101" pitchFamily="2" charset="-122"/>
              </a:rPr>
              <a:t>Glove: Global Vectors for Word Representation (EMNLP 2014)</a:t>
            </a:r>
            <a:endParaRPr lang="zh-CN" altLang="en-US" sz="1600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标题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>
                <a:ea typeface="宋体" panose="02010600030101010101" pitchFamily="2" charset="-122"/>
              </a:rPr>
              <a:t>Glove Visualizations: Company‐CEO</a:t>
            </a:r>
            <a:endParaRPr lang="zh-CN" altLang="en-US" sz="3600">
              <a:ea typeface="宋体" panose="02010600030101010101" pitchFamily="2" charset="-122"/>
            </a:endParaRPr>
          </a:p>
        </p:txBody>
      </p:sp>
      <p:sp>
        <p:nvSpPr>
          <p:cNvPr id="34819" name="内容占位符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34820" name="灯片编号占位符 3"/>
          <p:cNvSpPr>
            <a:spLocks noGrp="1" noChangeArrowheads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E0301B7F-F6BE-4AD3-8D9E-F95713BD3C41}" type="slidenum">
              <a:rPr lang="en-US" altLang="en-US" sz="1200" smtClean="0">
                <a:latin typeface="Garamond" panose="02020404030301010803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45</a:t>
            </a:fld>
            <a:endParaRPr lang="en-US" altLang="en-US" sz="1200">
              <a:latin typeface="Garamond" panose="02020404030301010803" pitchFamily="18" charset="0"/>
            </a:endParaRPr>
          </a:p>
        </p:txBody>
      </p:sp>
      <p:pic>
        <p:nvPicPr>
          <p:cNvPr id="3482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775" y="1493838"/>
            <a:ext cx="7431088" cy="4471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22" name="TextBox 4"/>
          <p:cNvSpPr txBox="1">
            <a:spLocks noChangeArrowheads="1"/>
          </p:cNvSpPr>
          <p:nvPr/>
        </p:nvSpPr>
        <p:spPr bwMode="auto">
          <a:xfrm>
            <a:off x="446088" y="6240463"/>
            <a:ext cx="7412037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lvl="2" eaLnBrk="1" hangingPunct="1">
              <a:buFont typeface="Wingdings" panose="05000000000000000000" pitchFamily="2" charset="2"/>
              <a:buNone/>
            </a:pPr>
            <a:r>
              <a:rPr lang="en-US" altLang="zh-CN" sz="1600">
                <a:ea typeface="宋体" panose="02010600030101010101" pitchFamily="2" charset="-122"/>
              </a:rPr>
              <a:t>Glove: Global Vectors for Word Representation (EMNLP 2014)</a:t>
            </a:r>
            <a:endParaRPr lang="zh-CN" altLang="en-US" sz="1600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标题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>
                <a:ea typeface="宋体" panose="02010600030101010101" pitchFamily="2" charset="-122"/>
              </a:rPr>
              <a:t>Glove Visualizations: Superlatives</a:t>
            </a:r>
            <a:endParaRPr lang="zh-CN" altLang="en-US" sz="3600">
              <a:ea typeface="宋体" panose="02010600030101010101" pitchFamily="2" charset="-122"/>
            </a:endParaRPr>
          </a:p>
        </p:txBody>
      </p:sp>
      <p:sp>
        <p:nvSpPr>
          <p:cNvPr id="35843" name="内容占位符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35844" name="灯片编号占位符 3"/>
          <p:cNvSpPr>
            <a:spLocks noGrp="1" noChangeArrowheads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88FF7D2D-7B15-4AAB-AE5C-C880F7C2BFE8}" type="slidenum">
              <a:rPr lang="en-US" altLang="en-US" sz="1200" smtClean="0">
                <a:latin typeface="Garamond" panose="02020404030301010803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46</a:t>
            </a:fld>
            <a:endParaRPr lang="en-US" altLang="en-US" sz="1200">
              <a:latin typeface="Garamond" panose="02020404030301010803" pitchFamily="18" charset="0"/>
            </a:endParaRPr>
          </a:p>
        </p:txBody>
      </p:sp>
      <p:pic>
        <p:nvPicPr>
          <p:cNvPr id="3584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313" y="1274763"/>
            <a:ext cx="6935787" cy="474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846" name="TextBox 4"/>
          <p:cNvSpPr txBox="1">
            <a:spLocks noChangeArrowheads="1"/>
          </p:cNvSpPr>
          <p:nvPr/>
        </p:nvSpPr>
        <p:spPr bwMode="auto">
          <a:xfrm>
            <a:off x="446088" y="6240463"/>
            <a:ext cx="7412037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lvl="2" eaLnBrk="1" hangingPunct="1">
              <a:buFont typeface="Wingdings" panose="05000000000000000000" pitchFamily="2" charset="2"/>
              <a:buNone/>
            </a:pPr>
            <a:r>
              <a:rPr lang="en-US" altLang="zh-CN" sz="1600">
                <a:ea typeface="宋体" panose="02010600030101010101" pitchFamily="2" charset="-122"/>
              </a:rPr>
              <a:t>Glove: Global Vectors for Word Representation (EMNLP 2014)</a:t>
            </a:r>
            <a:endParaRPr lang="zh-CN" altLang="en-US" sz="1600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标题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>
                <a:ea typeface="宋体" panose="02010600030101010101" pitchFamily="2" charset="-122"/>
              </a:rPr>
              <a:t>What can we do based on word embedding?</a:t>
            </a:r>
            <a:endParaRPr lang="zh-CN" altLang="en-US" sz="3600">
              <a:ea typeface="宋体" panose="02010600030101010101" pitchFamily="2" charset="-122"/>
            </a:endParaRPr>
          </a:p>
        </p:txBody>
      </p:sp>
      <p:sp>
        <p:nvSpPr>
          <p:cNvPr id="36867" name="内容占位符 2"/>
          <p:cNvSpPr>
            <a:spLocks noGrp="1" noChangeArrowheads="1"/>
          </p:cNvSpPr>
          <p:nvPr>
            <p:ph idx="1"/>
          </p:nvPr>
        </p:nvSpPr>
        <p:spPr>
          <a:xfrm>
            <a:off x="457200" y="1201738"/>
            <a:ext cx="8229600" cy="4710112"/>
          </a:xfrm>
        </p:spPr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Embedding as semantic properties</a:t>
            </a:r>
          </a:p>
          <a:p>
            <a:pPr lvl="1"/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Word similarity</a:t>
            </a:r>
          </a:p>
          <a:p>
            <a:pPr lvl="1"/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Analogy</a:t>
            </a:r>
          </a:p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Embedding as features</a:t>
            </a:r>
          </a:p>
          <a:p>
            <a:pPr lvl="1"/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Text classification</a:t>
            </a:r>
          </a:p>
          <a:p>
            <a:pPr lvl="1"/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From word to phrase, sentence and document</a:t>
            </a:r>
          </a:p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Embedding as the initialization of NNs</a:t>
            </a:r>
          </a:p>
          <a:p>
            <a:pPr lvl="1"/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CNN</a:t>
            </a:r>
          </a:p>
          <a:p>
            <a:pPr lvl="1"/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RNN</a:t>
            </a:r>
          </a:p>
          <a:p>
            <a:pPr lvl="1"/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Word2vec is the sriracha sauce of deep learning!</a:t>
            </a:r>
          </a:p>
        </p:txBody>
      </p:sp>
      <p:sp>
        <p:nvSpPr>
          <p:cNvPr id="36868" name="灯片编号占位符 3"/>
          <p:cNvSpPr>
            <a:spLocks noGrp="1" noChangeArrowheads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973BF373-B7FB-4AF5-B3CC-F010D5A8DD94}" type="slidenum">
              <a:rPr lang="en-US" altLang="en-US" sz="1200" smtClean="0">
                <a:latin typeface="Garamond" panose="02020404030301010803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47</a:t>
            </a:fld>
            <a:endParaRPr lang="en-US" altLang="en-US" sz="1200">
              <a:latin typeface="Garamond" panose="02020404030301010803" pitchFamily="18" charset="0"/>
            </a:endParaRPr>
          </a:p>
        </p:txBody>
      </p:sp>
      <p:pic>
        <p:nvPicPr>
          <p:cNvPr id="36869" name="Picture 6" descr="https://timgsa.baidu.com/timg?image&amp;quality=80&amp;size=b9999_10000&amp;sec=1571390664618&amp;di=a2320142e30383b8690307555b17d5ba&amp;imgtype=0&amp;src=http%3A%2F%2F5b0988e595225.cdn.sohucs.com%2Fq_70%2Cc_zoom%2Cw_640%2Fimages%2F20171012%2Fb6a4020bab4e4052a37b50e0b72e7adc.jpe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8238" y="4184650"/>
            <a:ext cx="1520825" cy="1520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EF12B9-2539-4BC1-9200-1046765397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/>
              <a:t>The age of pre-trained language models</a:t>
            </a:r>
            <a:endParaRPr lang="zh-CN" altLang="en-US" sz="36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A930B30-7C44-4146-B023-12A366960EC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A97F3CF-01C1-4227-AE46-129B5BCA713D}" type="slidenum">
              <a:rPr lang="en-US" altLang="en-US" smtClean="0"/>
              <a:pPr>
                <a:defRPr/>
              </a:pPr>
              <a:t>48</a:t>
            </a:fld>
            <a:endParaRPr lang="en-US" alt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F852D87-18E5-4A48-9DE5-1F8CA20438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032" y="1417638"/>
            <a:ext cx="8895936" cy="5003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593034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EF12B9-2539-4BC1-9200-1046765397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/>
              <a:t>The age of pre-trained language models</a:t>
            </a:r>
            <a:endParaRPr lang="zh-CN" altLang="en-US" sz="36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A930B30-7C44-4146-B023-12A366960EC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A97F3CF-01C1-4227-AE46-129B5BCA713D}" type="slidenum">
              <a:rPr lang="en-US" altLang="en-US" smtClean="0"/>
              <a:pPr>
                <a:defRPr/>
              </a:pPr>
              <a:t>49</a:t>
            </a:fld>
            <a:endParaRPr lang="en-US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171861E-0163-4BE5-B38E-0D46C67013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272" y="1052736"/>
            <a:ext cx="7581031" cy="4973865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AAA4B983-8346-4FDF-A338-11FBA9B3B29B}"/>
              </a:ext>
            </a:extLst>
          </p:cNvPr>
          <p:cNvSpPr txBox="1"/>
          <p:nvPr/>
        </p:nvSpPr>
        <p:spPr>
          <a:xfrm>
            <a:off x="1871700" y="6135171"/>
            <a:ext cx="55446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dirty="0"/>
              <a:t>图片来源于机器之心</a:t>
            </a:r>
            <a:endParaRPr lang="en-US" altLang="zh-CN" sz="1600" dirty="0"/>
          </a:p>
          <a:p>
            <a:pPr algn="r"/>
            <a:r>
              <a:rPr lang="en-US" altLang="zh-CN" sz="1600" dirty="0">
                <a:hlinkClick r:id="rId4"/>
              </a:rPr>
              <a:t>https://www.jiqizhixin.com/articles/2019-06-30-5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9624260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"/>
          <p:cNvSpPr>
            <a:spLocks noGrp="1" noChangeArrowheads="1"/>
          </p:cNvSpPr>
          <p:nvPr>
            <p:ph type="title"/>
          </p:nvPr>
        </p:nvSpPr>
        <p:spPr>
          <a:xfrm>
            <a:off x="457200" y="277813"/>
            <a:ext cx="8569325" cy="1139825"/>
          </a:xfrm>
        </p:spPr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How to give word a new representation?</a:t>
            </a: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46083" name="内容占位符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en-US" altLang="zh-CN">
              <a:ea typeface="宋体" panose="02010600030101010101" pitchFamily="2" charset="-122"/>
            </a:endParaRPr>
          </a:p>
          <a:p>
            <a:pPr algn="ctr">
              <a:buFont typeface="Wingdings" panose="05000000000000000000" pitchFamily="2" charset="2"/>
              <a:buNone/>
            </a:pPr>
            <a:r>
              <a:rPr lang="en-US" altLang="zh-CN" sz="4800">
                <a:ea typeface="宋体" panose="02010600030101010101" pitchFamily="2" charset="-122"/>
              </a:rPr>
              <a:t>Word Embedding</a:t>
            </a:r>
          </a:p>
          <a:p>
            <a:pPr algn="ctr">
              <a:buFont typeface="Wingdings" panose="05000000000000000000" pitchFamily="2" charset="2"/>
              <a:buNone/>
            </a:pPr>
            <a:r>
              <a:rPr lang="en-US" altLang="zh-CN" sz="2400">
                <a:ea typeface="宋体" panose="02010600030101010101" pitchFamily="2" charset="-122"/>
              </a:rPr>
              <a:t>Also known as</a:t>
            </a:r>
          </a:p>
          <a:p>
            <a:pPr algn="ctr">
              <a:buFont typeface="Wingdings" panose="05000000000000000000" pitchFamily="2" charset="2"/>
              <a:buNone/>
            </a:pPr>
            <a:endParaRPr lang="en-US" altLang="zh-CN" sz="2400">
              <a:ea typeface="宋体" panose="02010600030101010101" pitchFamily="2" charset="-122"/>
            </a:endParaRPr>
          </a:p>
          <a:p>
            <a:pPr algn="ctr">
              <a:buFont typeface="Wingdings" panose="05000000000000000000" pitchFamily="2" charset="2"/>
              <a:buNone/>
            </a:pPr>
            <a:r>
              <a:rPr lang="en-US" altLang="zh-CN" sz="3200">
                <a:ea typeface="宋体" panose="02010600030101010101" pitchFamily="2" charset="-122"/>
              </a:rPr>
              <a:t>Word Vector</a:t>
            </a:r>
          </a:p>
          <a:p>
            <a:pPr algn="ctr">
              <a:buFont typeface="Wingdings" panose="05000000000000000000" pitchFamily="2" charset="2"/>
              <a:buNone/>
            </a:pPr>
            <a:r>
              <a:rPr lang="en-US" altLang="zh-CN" sz="3200">
                <a:ea typeface="宋体" panose="02010600030101010101" pitchFamily="2" charset="-122"/>
              </a:rPr>
              <a:t>Distributed Representation</a:t>
            </a:r>
          </a:p>
        </p:txBody>
      </p:sp>
      <p:sp>
        <p:nvSpPr>
          <p:cNvPr id="9220" name="灯片编号占位符 3"/>
          <p:cNvSpPr>
            <a:spLocks noGrp="1" noChangeArrowheads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526B70B8-0C7E-4793-A889-C199BEC39515}" type="slidenum">
              <a:rPr lang="en-US" altLang="en-US" sz="1200" smtClean="0">
                <a:latin typeface="Garamond" panose="02020404030301010803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5</a:t>
            </a:fld>
            <a:endParaRPr lang="en-US" altLang="en-US" sz="1200">
              <a:latin typeface="Garamond" panose="02020404030301010803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60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60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460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460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894D79C-F29E-44EF-A76D-B62EF9266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77BF202-CD7D-4710-BA92-040FA8D74D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388586"/>
            <a:ext cx="8229600" cy="2080828"/>
          </a:xfrm>
        </p:spPr>
        <p:txBody>
          <a:bodyPr/>
          <a:lstStyle/>
          <a:p>
            <a:pPr marL="0" indent="0" algn="ctr">
              <a:spcBef>
                <a:spcPct val="0"/>
              </a:spcBef>
              <a:buNone/>
            </a:pPr>
            <a:r>
              <a:rPr lang="en-US" altLang="zh-CN" sz="48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From word to phrase, sentence and document</a:t>
            </a:r>
            <a:endParaRPr lang="zh-CN" altLang="en-US" sz="48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1717E0B-6064-400A-93BD-E0295A1B270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A97F3CF-01C1-4227-AE46-129B5BCA713D}" type="slidenum">
              <a:rPr lang="en-US" altLang="en-US" smtClean="0"/>
              <a:pPr>
                <a:defRPr/>
              </a:pPr>
              <a:t>50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452450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标题 1"/>
          <p:cNvSpPr>
            <a:spLocks noGrp="1" noChangeArrowheads="1"/>
          </p:cNvSpPr>
          <p:nvPr>
            <p:ph type="title"/>
          </p:nvPr>
        </p:nvSpPr>
        <p:spPr>
          <a:xfrm>
            <a:off x="457200" y="207963"/>
            <a:ext cx="8686800" cy="1139825"/>
          </a:xfrm>
        </p:spPr>
        <p:txBody>
          <a:bodyPr/>
          <a:lstStyle/>
          <a:p>
            <a:pPr marL="342900" indent="-342900"/>
            <a:r>
              <a:rPr lang="en-US" altLang="zh-CN" sz="3600" dirty="0">
                <a:ea typeface="宋体" panose="02010600030101010101" pitchFamily="2" charset="-122"/>
              </a:rPr>
              <a:t>From word to phrase, sentence and document</a:t>
            </a:r>
            <a:br>
              <a:rPr lang="en-US" altLang="zh-CN" dirty="0">
                <a:ea typeface="宋体" panose="02010600030101010101" pitchFamily="2" charset="-122"/>
              </a:rPr>
            </a:br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37891" name="内容占位符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37892" name="灯片编号占位符 3"/>
          <p:cNvSpPr>
            <a:spLocks noGrp="1" noChangeArrowheads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385FD33F-4139-41CB-962C-064EC54C40F2}" type="slidenum">
              <a:rPr lang="en-US" altLang="en-US" sz="1200" smtClean="0">
                <a:latin typeface="Garamond" panose="02020404030301010803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51</a:t>
            </a:fld>
            <a:endParaRPr lang="en-US" altLang="en-US" sz="1200">
              <a:latin typeface="Garamond" panose="02020404030301010803" pitchFamily="18" charset="0"/>
            </a:endParaRPr>
          </a:p>
        </p:txBody>
      </p:sp>
      <p:pic>
        <p:nvPicPr>
          <p:cNvPr id="3789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488" y="1603375"/>
            <a:ext cx="5513387" cy="438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标题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From word to phrase, sentence and document</a:t>
            </a: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38915" name="内容占位符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38916" name="灯片编号占位符 3"/>
          <p:cNvSpPr>
            <a:spLocks noGrp="1" noChangeArrowheads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CB0A8D39-3B40-4FA4-ADFF-9D638CFE3AAA}" type="slidenum">
              <a:rPr lang="en-US" altLang="en-US" sz="1200" smtClean="0">
                <a:latin typeface="Garamond" panose="02020404030301010803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52</a:t>
            </a:fld>
            <a:endParaRPr lang="en-US" altLang="en-US" sz="1200">
              <a:latin typeface="Garamond" panose="02020404030301010803" pitchFamily="18" charset="0"/>
            </a:endParaRPr>
          </a:p>
        </p:txBody>
      </p:sp>
      <p:pic>
        <p:nvPicPr>
          <p:cNvPr id="3891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138" y="2333625"/>
            <a:ext cx="7948612" cy="2655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929805-AB2B-48EA-8DCD-637A4FAA53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7813"/>
            <a:ext cx="8686800" cy="1139825"/>
          </a:xfrm>
        </p:spPr>
        <p:txBody>
          <a:bodyPr/>
          <a:lstStyle/>
          <a:p>
            <a:r>
              <a:rPr lang="en-US" altLang="zh-CN" sz="3600" dirty="0">
                <a:ea typeface="宋体" panose="02010600030101010101" pitchFamily="2" charset="-122"/>
              </a:rPr>
              <a:t>We need more! What of larger semantic units?</a:t>
            </a:r>
            <a:endParaRPr lang="zh-CN" altLang="en-US" sz="36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0D1CFC3-266C-4054-9502-6C97FFF04C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60748"/>
            <a:ext cx="8579296" cy="4970177"/>
          </a:xfrm>
        </p:spPr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can we know when larger units are similar in meaning?</a:t>
            </a:r>
          </a:p>
          <a:p>
            <a:pPr lvl="1"/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People interpret the meaning of larger text units-entities, descriptive terms, facts, arguments, stories-by semantic composition of smaller elements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E7C3A3F-73A1-4909-8B4C-1EBE4038FBA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A97F3CF-01C1-4227-AE46-129B5BCA713D}" type="slidenum">
              <a:rPr lang="en-US" altLang="en-US" smtClean="0"/>
              <a:pPr>
                <a:defRPr/>
              </a:pPr>
              <a:t>53</a:t>
            </a:fld>
            <a:endParaRPr lang="en-US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9FE41AB-721B-4BD0-9268-0DAD8E2B83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237" y="2234070"/>
            <a:ext cx="6867525" cy="140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43913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标题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>
                <a:ea typeface="宋体" panose="02010600030101010101" pitchFamily="2" charset="-122"/>
              </a:rPr>
              <a:t>How should we map phrases into a vector space?</a:t>
            </a:r>
            <a:endParaRPr lang="zh-CN" altLang="en-US" sz="3600">
              <a:ea typeface="宋体" panose="02010600030101010101" pitchFamily="2" charset="-122"/>
            </a:endParaRPr>
          </a:p>
        </p:txBody>
      </p:sp>
      <p:sp>
        <p:nvSpPr>
          <p:cNvPr id="40963" name="内容占位符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40964" name="灯片编号占位符 3"/>
          <p:cNvSpPr>
            <a:spLocks noGrp="1" noChangeArrowheads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8CD2C802-7B85-48DF-8197-CAC73E42CC0E}" type="slidenum">
              <a:rPr lang="en-US" altLang="en-US" sz="1200" smtClean="0">
                <a:latin typeface="Garamond" panose="02020404030301010803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54</a:t>
            </a:fld>
            <a:endParaRPr lang="en-US" altLang="en-US" sz="1200">
              <a:latin typeface="Garamond" panose="02020404030301010803" pitchFamily="18" charset="0"/>
            </a:endParaRPr>
          </a:p>
        </p:txBody>
      </p:sp>
      <p:pic>
        <p:nvPicPr>
          <p:cNvPr id="4096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50" y="1530350"/>
            <a:ext cx="8353425" cy="5035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标题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>
                <a:ea typeface="宋体" panose="02010600030101010101" pitchFamily="2" charset="-122"/>
              </a:rPr>
              <a:t>How should we map phrases into a vector space?</a:t>
            </a:r>
            <a:endParaRPr lang="zh-CN" altLang="en-US" sz="3600">
              <a:ea typeface="宋体" panose="02010600030101010101" pitchFamily="2" charset="-122"/>
            </a:endParaRPr>
          </a:p>
        </p:txBody>
      </p:sp>
      <p:sp>
        <p:nvSpPr>
          <p:cNvPr id="41987" name="内容占位符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41988" name="灯片编号占位符 3"/>
          <p:cNvSpPr>
            <a:spLocks noGrp="1" noChangeArrowheads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6C4E3FCD-0A93-4883-B617-60247581A669}" type="slidenum">
              <a:rPr lang="en-US" altLang="en-US" sz="1200" smtClean="0">
                <a:latin typeface="Garamond" panose="02020404030301010803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55</a:t>
            </a:fld>
            <a:endParaRPr lang="en-US" altLang="en-US" sz="1200">
              <a:latin typeface="Garamond" panose="02020404030301010803" pitchFamily="18" charset="0"/>
            </a:endParaRPr>
          </a:p>
        </p:txBody>
      </p:sp>
      <p:pic>
        <p:nvPicPr>
          <p:cNvPr id="4198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013" y="1457325"/>
            <a:ext cx="8512175" cy="525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标题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>
                <a:ea typeface="宋体" panose="02010600030101010101" pitchFamily="2" charset="-122"/>
              </a:rPr>
              <a:t>Semantic Compositionality</a:t>
            </a:r>
            <a:endParaRPr lang="zh-CN" altLang="en-US" sz="3600">
              <a:ea typeface="宋体" panose="02010600030101010101" pitchFamily="2" charset="-122"/>
            </a:endParaRPr>
          </a:p>
        </p:txBody>
      </p:sp>
      <p:sp>
        <p:nvSpPr>
          <p:cNvPr id="43011" name="内容占位符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43012" name="灯片编号占位符 3"/>
          <p:cNvSpPr>
            <a:spLocks noGrp="1" noChangeArrowheads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236E38B1-2D5C-4B65-9CCC-B0FA826FCBB9}" type="slidenum">
              <a:rPr lang="en-US" altLang="en-US" sz="1200" smtClean="0">
                <a:latin typeface="Garamond" panose="02020404030301010803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56</a:t>
            </a:fld>
            <a:endParaRPr lang="en-US" altLang="en-US" sz="1200">
              <a:latin typeface="Garamond" panose="02020404030301010803" pitchFamily="18" charset="0"/>
            </a:endParaRPr>
          </a:p>
        </p:txBody>
      </p:sp>
      <p:pic>
        <p:nvPicPr>
          <p:cNvPr id="4301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188" y="1165225"/>
            <a:ext cx="7662862" cy="4857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4" name="TextBox 6"/>
          <p:cNvSpPr txBox="1">
            <a:spLocks noChangeArrowheads="1"/>
          </p:cNvSpPr>
          <p:nvPr/>
        </p:nvSpPr>
        <p:spPr bwMode="auto">
          <a:xfrm>
            <a:off x="446088" y="6240463"/>
            <a:ext cx="67183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lvl="2" eaLnBrk="1" hangingPunct="1">
              <a:buFont typeface="Wingdings" panose="05000000000000000000" pitchFamily="2" charset="2"/>
              <a:buNone/>
            </a:pPr>
            <a:r>
              <a:rPr lang="en-US" altLang="zh-CN" sz="1600">
                <a:ea typeface="宋体" panose="02010600030101010101" pitchFamily="2" charset="-122"/>
              </a:rPr>
              <a:t>Phrase Type Sensitive Tensor Indexing Model for Semantic Composition (AAAI 2015)</a:t>
            </a:r>
            <a:endParaRPr lang="zh-CN" altLang="en-US" sz="1600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Embedding Everything!</a:t>
            </a:r>
          </a:p>
        </p:txBody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311275"/>
            <a:ext cx="8229600" cy="4819650"/>
          </a:xfrm>
        </p:spPr>
        <p:txBody>
          <a:bodyPr/>
          <a:lstStyle/>
          <a:p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Word embedding</a:t>
            </a:r>
          </a:p>
          <a:p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Phrase embedding</a:t>
            </a:r>
          </a:p>
          <a:p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Sentence embedding</a:t>
            </a:r>
          </a:p>
          <a:p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Document embedding</a:t>
            </a:r>
          </a:p>
          <a:p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Social network embedding</a:t>
            </a:r>
          </a:p>
          <a:p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Relation embedding</a:t>
            </a:r>
          </a:p>
          <a:p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Image embedding</a:t>
            </a:r>
          </a:p>
          <a:p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Video embedding</a:t>
            </a:r>
          </a:p>
          <a:p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……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800">
                <a:ea typeface="宋体" panose="02010600030101010101" pitchFamily="2" charset="-122"/>
              </a:rPr>
              <a:t>Social and Image Distance Embedding</a:t>
            </a:r>
            <a:endParaRPr lang="zh-CN" altLang="en-US" sz="3800">
              <a:ea typeface="宋体" panose="02010600030101010101" pitchFamily="2" charset="-122"/>
            </a:endParaRPr>
          </a:p>
        </p:txBody>
      </p:sp>
      <p:pic>
        <p:nvPicPr>
          <p:cNvPr id="45059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1433513"/>
            <a:ext cx="8785225" cy="4138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060" name="TextBox 6"/>
          <p:cNvSpPr txBox="1">
            <a:spLocks noChangeArrowheads="1"/>
          </p:cNvSpPr>
          <p:nvPr/>
        </p:nvSpPr>
        <p:spPr bwMode="auto">
          <a:xfrm>
            <a:off x="446088" y="6240463"/>
            <a:ext cx="671830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lvl="2" eaLnBrk="1" hangingPunct="1">
              <a:buFont typeface="Wingdings" panose="05000000000000000000" pitchFamily="2" charset="2"/>
              <a:buNone/>
            </a:pPr>
            <a:r>
              <a:rPr lang="en-US" altLang="zh-CN" sz="1600">
                <a:ea typeface="宋体" panose="02010600030101010101" pitchFamily="2" charset="-122"/>
              </a:rPr>
              <a:t>Social Embedding Image Distance Learning (MM 2014)</a:t>
            </a:r>
            <a:endParaRPr lang="zh-CN" altLang="en-US" sz="1600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标题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Conclusion</a:t>
            </a: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47107" name="内容占位符 2"/>
          <p:cNvSpPr>
            <a:spLocks noGrp="1" noChangeArrowheads="1"/>
          </p:cNvSpPr>
          <p:nvPr>
            <p:ph idx="1"/>
          </p:nvPr>
        </p:nvSpPr>
        <p:spPr>
          <a:xfrm>
            <a:off x="457200" y="1092200"/>
            <a:ext cx="8459788" cy="5038725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Word embedding</a:t>
            </a:r>
          </a:p>
          <a:p>
            <a:pPr lvl="1">
              <a:lnSpc>
                <a:spcPct val="150000"/>
              </a:lnSpc>
            </a:pP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Modeling the word into vector space based on deep learning method</a:t>
            </a:r>
          </a:p>
          <a:p>
            <a:pPr lvl="1">
              <a:lnSpc>
                <a:spcPct val="150000"/>
              </a:lnSpc>
            </a:pP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Very useful for many further tasks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From word embedding to phrase, sentence, paragraph and document embedding</a:t>
            </a:r>
          </a:p>
          <a:p>
            <a:pPr lvl="1">
              <a:lnSpc>
                <a:spcPct val="150000"/>
              </a:lnSpc>
            </a:pP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Compositionality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Embedding everything!</a:t>
            </a:r>
          </a:p>
          <a:p>
            <a:pPr lvl="1">
              <a:lnSpc>
                <a:spcPct val="150000"/>
              </a:lnSpc>
            </a:pP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What about social network?</a:t>
            </a:r>
          </a:p>
          <a:p>
            <a:pPr lvl="1"/>
            <a:endParaRPr lang="en-US" altLang="zh-CN" sz="2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/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7108" name="灯片编号占位符 3"/>
          <p:cNvSpPr>
            <a:spLocks noGrp="1" noChangeArrowheads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46B857AF-3600-4874-959F-062C78E5C762}" type="slidenum">
              <a:rPr lang="en-US" altLang="en-US" sz="1200" smtClean="0">
                <a:latin typeface="Garamond" panose="02020404030301010803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59</a:t>
            </a:fld>
            <a:endParaRPr lang="en-US" altLang="en-US" sz="1200">
              <a:latin typeface="Garamond" panose="02020404030301010803" pitchFamily="18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标题 1"/>
          <p:cNvSpPr>
            <a:spLocks noGrp="1" noChangeArrowheads="1"/>
          </p:cNvSpPr>
          <p:nvPr>
            <p:ph type="title"/>
          </p:nvPr>
        </p:nvSpPr>
        <p:spPr>
          <a:xfrm>
            <a:off x="457200" y="277813"/>
            <a:ext cx="8459788" cy="1139825"/>
          </a:xfrm>
        </p:spPr>
        <p:txBody>
          <a:bodyPr/>
          <a:lstStyle/>
          <a:p>
            <a:r>
              <a:rPr lang="en-US" altLang="zh-CN" sz="3600">
                <a:ea typeface="宋体" panose="02010600030101010101" pitchFamily="2" charset="-122"/>
              </a:rPr>
              <a:t>How do we represent the meaning of a word?</a:t>
            </a:r>
            <a:endParaRPr lang="zh-CN" altLang="en-US" sz="3600">
              <a:ea typeface="宋体" panose="02010600030101010101" pitchFamily="2" charset="-122"/>
            </a:endParaRPr>
          </a:p>
        </p:txBody>
      </p:sp>
      <p:sp>
        <p:nvSpPr>
          <p:cNvPr id="10243" name="内容占位符 2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8423275" cy="4530725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Definition: </a:t>
            </a:r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Meaning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(Webster dictionary)</a:t>
            </a:r>
          </a:p>
          <a:p>
            <a:pPr lvl="1"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the idea that is represented by a word, phrase, etc.</a:t>
            </a:r>
          </a:p>
          <a:p>
            <a:pPr lvl="1"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the idea that a person wants to express by using words, signs, etc.</a:t>
            </a:r>
          </a:p>
          <a:p>
            <a:pPr lvl="1"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the idea that is expressed in a work of writing, art, etc.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244" name="灯片编号占位符 3"/>
          <p:cNvSpPr>
            <a:spLocks noGrp="1" noChangeArrowheads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4756FEF7-A6B9-44B1-95D0-5CA5A049B4ED}" type="slidenum">
              <a:rPr lang="en-US" altLang="en-US" sz="1200" smtClean="0">
                <a:latin typeface="Garamond" panose="02020404030301010803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6</a:t>
            </a:fld>
            <a:endParaRPr lang="en-US" altLang="en-US" sz="1200">
              <a:latin typeface="Garamond" panose="02020404030301010803" pitchFamily="18" charset="0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94992" y="1124744"/>
            <a:ext cx="3505200" cy="2981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971600" y="4581128"/>
            <a:ext cx="72008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Arial Rounded MT Bold" pitchFamily="34" charset="0"/>
              </a:rPr>
              <a:t>Let’s continue to:</a:t>
            </a:r>
          </a:p>
          <a:p>
            <a:r>
              <a:rPr lang="en-US" altLang="zh-CN" sz="3600" b="1" dirty="0">
                <a:solidFill>
                  <a:srgbClr val="C00000"/>
                </a:solidFill>
                <a:latin typeface="Arial Rounded MT Bold" pitchFamily="34" charset="0"/>
              </a:rPr>
              <a:t>Network Embedding</a:t>
            </a:r>
            <a:endParaRPr lang="zh-CN" altLang="en-US" sz="3600" b="1" dirty="0">
              <a:solidFill>
                <a:srgbClr val="C00000"/>
              </a:solidFill>
              <a:latin typeface="Arial Rounded MT Bol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16268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标题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>
                <a:ea typeface="宋体" panose="02010600030101010101" pitchFamily="2" charset="-122"/>
              </a:rPr>
              <a:t>How to represent meaning in a computer?</a:t>
            </a:r>
            <a:endParaRPr lang="zh-CN" altLang="en-US" sz="3600">
              <a:ea typeface="宋体" panose="02010600030101010101" pitchFamily="2" charset="-122"/>
            </a:endParaRPr>
          </a:p>
        </p:txBody>
      </p:sp>
      <p:sp>
        <p:nvSpPr>
          <p:cNvPr id="11267" name="内容占位符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11268" name="灯片编号占位符 3"/>
          <p:cNvSpPr>
            <a:spLocks noGrp="1" noChangeArrowheads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46A1BD7E-EB54-40CB-A213-AEF981C4AE84}" type="slidenum">
              <a:rPr lang="en-US" altLang="en-US" sz="1200" smtClean="0">
                <a:latin typeface="Garamond" panose="02020404030301010803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7</a:t>
            </a:fld>
            <a:endParaRPr lang="en-US" altLang="en-US" sz="1200">
              <a:latin typeface="Garamond" panose="02020404030301010803" pitchFamily="18" charset="0"/>
            </a:endParaRPr>
          </a:p>
        </p:txBody>
      </p:sp>
      <p:pic>
        <p:nvPicPr>
          <p:cNvPr id="1126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50" y="1166813"/>
            <a:ext cx="8580438" cy="512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341404-D2D0-4223-A7F1-50F337023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7813"/>
            <a:ext cx="8686800" cy="1139825"/>
          </a:xfrm>
        </p:spPr>
        <p:txBody>
          <a:bodyPr/>
          <a:lstStyle/>
          <a:p>
            <a:r>
              <a:rPr lang="en-US" altLang="zh-CN" sz="4000" dirty="0">
                <a:ea typeface="宋体" panose="02010600030101010101" pitchFamily="2" charset="-122"/>
              </a:rPr>
              <a:t>Problems with this discrete representation</a:t>
            </a:r>
            <a:endParaRPr lang="zh-CN" altLang="en-US" sz="40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123EF67-C94E-44D2-B65A-D69D34D856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336830"/>
            <a:ext cx="8915400" cy="5042185"/>
          </a:xfrm>
        </p:spPr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Great as resource but missing nuances, e.g.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synonyms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0" indent="0">
              <a:buNone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adept, expert, good, practiced, proficient, skillful?</a:t>
            </a: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Missing new words (impossible to keep up to data): wicked, badass, nifty, crack, ace, wizard, genius,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ninjia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Subjective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Requires human labor to create and adapt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Hard to compute accurate word similarity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16106B8-5920-415C-8CB3-E5E6A5E4883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A97F3CF-01C1-4227-AE46-129B5BCA713D}" type="slidenum">
              <a:rPr lang="en-US" altLang="en-US" smtClean="0"/>
              <a:pPr>
                <a:defRPr/>
              </a:pPr>
              <a:t>8</a:t>
            </a:fld>
            <a:endParaRPr lang="en-US" altLang="en-US"/>
          </a:p>
        </p:txBody>
      </p:sp>
      <p:sp>
        <p:nvSpPr>
          <p:cNvPr id="6" name="横卷形 5"/>
          <p:cNvSpPr/>
          <p:nvPr/>
        </p:nvSpPr>
        <p:spPr bwMode="auto">
          <a:xfrm>
            <a:off x="3167844" y="3823921"/>
            <a:ext cx="5364596" cy="1260139"/>
          </a:xfrm>
          <a:prstGeom prst="horizontalScroll">
            <a:avLst>
              <a:gd name="adj" fmla="val 25000"/>
            </a:avLst>
          </a:prstGeom>
          <a:solidFill>
            <a:schemeClr val="accent5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tabLst/>
            </a:pPr>
            <a:r>
              <a:rPr kumimoji="0" lang="zh-CN" altLang="en-US" sz="3000" b="0" i="0" u="none" strike="noStrike" cap="none" normalizeH="0" baseline="0" dirty="0">
                <a:ln>
                  <a:noFill/>
                </a:ln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蓝星人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4671896" y="4122804"/>
            <a:ext cx="13686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两脚兽</a:t>
            </a:r>
          </a:p>
          <a:p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5932036" y="4144869"/>
            <a:ext cx="1440160" cy="553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铲屎官</a:t>
            </a:r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7128284" y="4144869"/>
            <a:ext cx="100811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猫奴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25036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/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C64536-C4FA-4742-86DD-438BEBF3B2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7813"/>
            <a:ext cx="8543292" cy="1139825"/>
          </a:xfrm>
        </p:spPr>
        <p:txBody>
          <a:bodyPr/>
          <a:lstStyle/>
          <a:p>
            <a:r>
              <a:rPr lang="en-US" altLang="zh-CN" sz="4000" dirty="0">
                <a:ea typeface="宋体" panose="02010600030101010101" pitchFamily="2" charset="-122"/>
              </a:rPr>
              <a:t>Problems with this discrete representation</a:t>
            </a:r>
            <a:endParaRPr lang="zh-CN" altLang="en-US" sz="40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FC743BE-DE6F-40FD-90D1-6AACEC0B35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9188" y="1160748"/>
            <a:ext cx="8543292" cy="4970177"/>
          </a:xfrm>
        </p:spPr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vast majority of rule-based and statistical NLP word regards words as atomic symbols:</a:t>
            </a: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vector space terms, this is a vector with one 1 and a lot of zeroes</a:t>
            </a:r>
          </a:p>
          <a:p>
            <a:pPr marL="0" indent="0">
              <a:buNone/>
            </a:pP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Dimensionality 20K (speech); 50K (PTB); 500K (big vocab); 13M (Google 1T)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call this a “one-hot” representation. Its problem: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2ED69F5-B680-4580-ADE9-6D5DBCFC809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A97F3CF-01C1-4227-AE46-129B5BCA713D}" type="slidenum">
              <a:rPr lang="en-US" altLang="en-US" smtClean="0"/>
              <a:pPr>
                <a:defRPr/>
              </a:pPr>
              <a:t>9</a:t>
            </a:fld>
            <a:endParaRPr lang="en-US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3646DFF-F952-4F1B-A782-0024992132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1660" y="2289561"/>
            <a:ext cx="3962400" cy="39052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5F98C87-04E9-435D-B250-8ECAD079AF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1660" y="3649587"/>
            <a:ext cx="5401977" cy="64035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C9C3911-B1CA-4B96-87CA-5FED3908AB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9572" y="5688602"/>
            <a:ext cx="7477125" cy="81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065746"/>
      </p:ext>
    </p:extLst>
  </p:cSld>
  <p:clrMapOvr>
    <a:masterClrMapping/>
  </p:clrMapOvr>
</p:sld>
</file>

<file path=ppt/theme/theme1.xml><?xml version="1.0" encoding="utf-8"?>
<a:theme xmlns:a="http://schemas.openxmlformats.org/drawingml/2006/main" name="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342900" marR="0" indent="-34290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>
            <a:schemeClr val="accent1"/>
          </a:buClr>
          <a:buSzPct val="65000"/>
          <a:buFont typeface="Wingdings" pitchFamily="2" charset="2"/>
          <a:buChar char="n"/>
          <a:tabLst/>
          <a:defRPr kumimoji="0" lang="en-US" sz="3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342900" marR="0" indent="-34290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>
            <a:schemeClr val="accent1"/>
          </a:buClr>
          <a:buSzPct val="65000"/>
          <a:buFont typeface="Wingdings" pitchFamily="2" charset="2"/>
          <a:buChar char="n"/>
          <a:tabLst/>
          <a:defRPr kumimoji="0" lang="en-US" sz="3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Edge</Template>
  <TotalTime>0</TotalTime>
  <Words>2740</Words>
  <Application>Microsoft Office PowerPoint</Application>
  <PresentationFormat>全屏显示(4:3)</PresentationFormat>
  <Paragraphs>385</Paragraphs>
  <Slides>60</Slides>
  <Notes>15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60</vt:i4>
      </vt:variant>
    </vt:vector>
  </HeadingPairs>
  <TitlesOfParts>
    <vt:vector size="68" baseType="lpstr">
      <vt:lpstr>宋体</vt:lpstr>
      <vt:lpstr>Arial</vt:lpstr>
      <vt:lpstr>Arial Black</vt:lpstr>
      <vt:lpstr>Arial Rounded MT Bold</vt:lpstr>
      <vt:lpstr>Garamond</vt:lpstr>
      <vt:lpstr>Times New Roman</vt:lpstr>
      <vt:lpstr>Wingdings</vt:lpstr>
      <vt:lpstr>Edge</vt:lpstr>
      <vt:lpstr>PowerPoint 演示文稿</vt:lpstr>
      <vt:lpstr>Course Outline</vt:lpstr>
      <vt:lpstr>Representation Learning</vt:lpstr>
      <vt:lpstr>The Input of Neural Network</vt:lpstr>
      <vt:lpstr>How to give word a new representation?</vt:lpstr>
      <vt:lpstr>How do we represent the meaning of a word?</vt:lpstr>
      <vt:lpstr>How to represent meaning in a computer?</vt:lpstr>
      <vt:lpstr>Problems with this discrete representation</vt:lpstr>
      <vt:lpstr>Problems with this discrete representation</vt:lpstr>
      <vt:lpstr>Distributional similarity based representations</vt:lpstr>
      <vt:lpstr>How to make neighbors represent words?</vt:lpstr>
      <vt:lpstr>Window based cooccurrence matrix</vt:lpstr>
      <vt:lpstr>Window based cooccurrence matrix</vt:lpstr>
      <vt:lpstr>Problems with simple cooccurrence vectors</vt:lpstr>
      <vt:lpstr>Solution: Low dimensional vectors</vt:lpstr>
      <vt:lpstr>Method 1: Dimensionality Reduction on X</vt:lpstr>
      <vt:lpstr>Simple SVD word vectors in Python</vt:lpstr>
      <vt:lpstr>Word meaning is defined in terms of vectors</vt:lpstr>
      <vt:lpstr>Word meaning is defined in terms of vectors</vt:lpstr>
      <vt:lpstr>Interesting semantic patters emerge in the vectors</vt:lpstr>
      <vt:lpstr>Interesting semantic patters emerge in the vectors</vt:lpstr>
      <vt:lpstr>Problems with SVD</vt:lpstr>
      <vt:lpstr>Idea: Directly learn low-dimensional word vectors--Neural Probabilistic Language Model</vt:lpstr>
      <vt:lpstr>Main idea of word2vec</vt:lpstr>
      <vt:lpstr>Main idea of word2vec</vt:lpstr>
      <vt:lpstr>Word2vec - CBOW</vt:lpstr>
      <vt:lpstr>Word2vec – CBOW</vt:lpstr>
      <vt:lpstr>Word2vec – CBOW – Training</vt:lpstr>
      <vt:lpstr>Word2vec – Model Training</vt:lpstr>
      <vt:lpstr>CBOW – Parameter Update</vt:lpstr>
      <vt:lpstr>Main idea of word2vec – SkipGram</vt:lpstr>
      <vt:lpstr>Main idea of word2vec</vt:lpstr>
      <vt:lpstr>Linear relationships in word2vec</vt:lpstr>
      <vt:lpstr>Linear relationships in word2vec</vt:lpstr>
      <vt:lpstr>Word2Vec – Technical Issues</vt:lpstr>
      <vt:lpstr>Word2Vec – Hierarchical Softmax</vt:lpstr>
      <vt:lpstr>Hierarchical Softmax</vt:lpstr>
      <vt:lpstr>Word2Vec – Negative Sampling</vt:lpstr>
      <vt:lpstr>Word2Vec – Technical Issues</vt:lpstr>
      <vt:lpstr>Word2Vec – Technical Issues</vt:lpstr>
      <vt:lpstr>Distance functions in Word2Vec</vt:lpstr>
      <vt:lpstr>Word Embedding Tools (NN based)</vt:lpstr>
      <vt:lpstr>GloVe: Global Vectors for Word Representation (EMNLP 2014)</vt:lpstr>
      <vt:lpstr>Glove Visualizations</vt:lpstr>
      <vt:lpstr>Glove Visualizations: Company‐CEO</vt:lpstr>
      <vt:lpstr>Glove Visualizations: Superlatives</vt:lpstr>
      <vt:lpstr>What can we do based on word embedding?</vt:lpstr>
      <vt:lpstr>The age of pre-trained language models</vt:lpstr>
      <vt:lpstr>The age of pre-trained language models</vt:lpstr>
      <vt:lpstr>PowerPoint 演示文稿</vt:lpstr>
      <vt:lpstr>From word to phrase, sentence and document </vt:lpstr>
      <vt:lpstr>From word to phrase, sentence and document</vt:lpstr>
      <vt:lpstr>We need more! What of larger semantic units?</vt:lpstr>
      <vt:lpstr>How should we map phrases into a vector space?</vt:lpstr>
      <vt:lpstr>How should we map phrases into a vector space?</vt:lpstr>
      <vt:lpstr>Semantic Compositionality</vt:lpstr>
      <vt:lpstr>Embedding Everything!</vt:lpstr>
      <vt:lpstr>Social and Image Distance Embedding</vt:lpstr>
      <vt:lpstr>Conclusion</vt:lpstr>
      <vt:lpstr>PowerPoint 演示文稿</vt:lpstr>
    </vt:vector>
  </TitlesOfParts>
  <Company>NUS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Mining and Summarizing Customer Reviews</dc:title>
  <dc:creator>Preferred Customer</dc:creator>
  <cp:lastModifiedBy>冯 时</cp:lastModifiedBy>
  <cp:revision>2916</cp:revision>
  <dcterms:created xsi:type="dcterms:W3CDTF">2004-06-21T03:23:40Z</dcterms:created>
  <dcterms:modified xsi:type="dcterms:W3CDTF">2019-10-28T12:49:20Z</dcterms:modified>
</cp:coreProperties>
</file>